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83" r:id="rId10"/>
    <p:sldId id="264" r:id="rId11"/>
    <p:sldId id="265" r:id="rId12"/>
    <p:sldId id="266" r:id="rId13"/>
    <p:sldId id="268" r:id="rId14"/>
    <p:sldId id="267" r:id="rId15"/>
    <p:sldId id="269" r:id="rId16"/>
    <p:sldId id="270" r:id="rId17"/>
    <p:sldId id="271" r:id="rId18"/>
    <p:sldId id="276" r:id="rId19"/>
    <p:sldId id="273" r:id="rId20"/>
    <p:sldId id="285" r:id="rId21"/>
    <p:sldId id="274" r:id="rId22"/>
    <p:sldId id="275" r:id="rId23"/>
    <p:sldId id="286" r:id="rId24"/>
    <p:sldId id="284" r:id="rId25"/>
    <p:sldId id="287" r:id="rId26"/>
    <p:sldId id="288" r:id="rId27"/>
    <p:sldId id="289" r:id="rId28"/>
    <p:sldId id="290" r:id="rId29"/>
    <p:sldId id="291" r:id="rId30"/>
    <p:sldId id="292"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88" autoAdjust="0"/>
    <p:restoredTop sz="94624" autoAdjust="0"/>
  </p:normalViewPr>
  <p:slideViewPr>
    <p:cSldViewPr>
      <p:cViewPr>
        <p:scale>
          <a:sx n="70" d="100"/>
          <a:sy n="70" d="100"/>
        </p:scale>
        <p:origin x="-137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E96AA5-96FD-4EBA-9E90-48BF4B9FE54A}" type="datetimeFigureOut">
              <a:rPr lang="en-US" smtClean="0"/>
              <a:pPr/>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CE33B9-A1CB-406C-952D-FD7F77477CE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E96AA5-96FD-4EBA-9E90-48BF4B9FE54A}" type="datetimeFigureOut">
              <a:rPr lang="en-US" smtClean="0"/>
              <a:pPr/>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CE33B9-A1CB-406C-952D-FD7F77477CE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E96AA5-96FD-4EBA-9E90-48BF4B9FE54A}" type="datetimeFigureOut">
              <a:rPr lang="en-US" smtClean="0"/>
              <a:pPr/>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CE33B9-A1CB-406C-952D-FD7F77477CE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E96AA5-96FD-4EBA-9E90-48BF4B9FE54A}" type="datetimeFigureOut">
              <a:rPr lang="en-US" smtClean="0"/>
              <a:pPr/>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CE33B9-A1CB-406C-952D-FD7F77477CE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E96AA5-96FD-4EBA-9E90-48BF4B9FE54A}" type="datetimeFigureOut">
              <a:rPr lang="en-US" smtClean="0"/>
              <a:pPr/>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CE33B9-A1CB-406C-952D-FD7F77477CE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E96AA5-96FD-4EBA-9E90-48BF4B9FE54A}" type="datetimeFigureOut">
              <a:rPr lang="en-US" smtClean="0"/>
              <a:pPr/>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CE33B9-A1CB-406C-952D-FD7F77477CE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E96AA5-96FD-4EBA-9E90-48BF4B9FE54A}" type="datetimeFigureOut">
              <a:rPr lang="en-US" smtClean="0"/>
              <a:pPr/>
              <a:t>5/15/2022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CE33B9-A1CB-406C-952D-FD7F77477CE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E96AA5-96FD-4EBA-9E90-48BF4B9FE54A}" type="datetimeFigureOut">
              <a:rPr lang="en-US" smtClean="0"/>
              <a:pPr/>
              <a:t>5/15/2022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CE33B9-A1CB-406C-952D-FD7F77477CE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E96AA5-96FD-4EBA-9E90-48BF4B9FE54A}" type="datetimeFigureOut">
              <a:rPr lang="en-US" smtClean="0"/>
              <a:pPr/>
              <a:t>5/15/2022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CE33B9-A1CB-406C-952D-FD7F77477CE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E96AA5-96FD-4EBA-9E90-48BF4B9FE54A}" type="datetimeFigureOut">
              <a:rPr lang="en-US" smtClean="0"/>
              <a:pPr/>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CE33B9-A1CB-406C-952D-FD7F77477CE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E96AA5-96FD-4EBA-9E90-48BF4B9FE54A}" type="datetimeFigureOut">
              <a:rPr lang="en-US" smtClean="0"/>
              <a:pPr/>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CE33B9-A1CB-406C-952D-FD7F77477CE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96AA5-96FD-4EBA-9E90-48BF4B9FE54A}" type="datetimeFigureOut">
              <a:rPr lang="en-US" smtClean="0"/>
              <a:pPr/>
              <a:t>5/15/2022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CE33B9-A1CB-406C-952D-FD7F77477CE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Youth_Olympic_Gam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2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Market_(economics)" TargetMode="External"/><Relationship Id="rId2" Type="http://schemas.openxmlformats.org/officeDocument/2006/relationships/hyperlink" Target="https://en.wikipedia.org/wiki/State_Sports_Commission" TargetMode="External"/><Relationship Id="rId1" Type="http://schemas.openxmlformats.org/officeDocument/2006/relationships/slideLayout" Target="../slideLayouts/slideLayout2.xml"/><Relationship Id="rId4" Type="http://schemas.openxmlformats.org/officeDocument/2006/relationships/hyperlink" Target="https://en.wikipedia.org/wiki/International_Wushu_Federatio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findwords.info/term/combat%20sport" TargetMode="External"/><Relationship Id="rId2" Type="http://schemas.openxmlformats.org/officeDocument/2006/relationships/hyperlink" Target="https://findwords.info/term/self-defense" TargetMode="External"/><Relationship Id="rId1" Type="http://schemas.openxmlformats.org/officeDocument/2006/relationships/slideLayout" Target="../slideLayouts/slideLayout2.xml"/><Relationship Id="rId6" Type="http://schemas.openxmlformats.org/officeDocument/2006/relationships/hyperlink" Target="https://findwords.info/term/wrestling" TargetMode="External"/><Relationship Id="rId5" Type="http://schemas.openxmlformats.org/officeDocument/2006/relationships/hyperlink" Target="https://findwords.info/term/kicks" TargetMode="External"/><Relationship Id="rId4" Type="http://schemas.openxmlformats.org/officeDocument/2006/relationships/hyperlink" Target="https://findwords.info/term/kickbox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10000" b="1" dirty="0" smtClean="0">
                <a:latin typeface="Algerian" pitchFamily="82" charset="0"/>
              </a:rPr>
              <a:t>WUSHU</a:t>
            </a:r>
            <a:endParaRPr lang="en-US" sz="10000" b="1" dirty="0">
              <a:latin typeface="Algerian" pitchFamily="82" charset="0"/>
            </a:endParaRPr>
          </a:p>
        </p:txBody>
      </p:sp>
      <p:sp>
        <p:nvSpPr>
          <p:cNvPr id="3" name="Subtitle 2"/>
          <p:cNvSpPr>
            <a:spLocks noGrp="1"/>
          </p:cNvSpPr>
          <p:nvPr>
            <p:ph type="subTitle" idx="1"/>
          </p:nvPr>
        </p:nvSpPr>
        <p:spPr/>
        <p:txBody>
          <a:bodyPr/>
          <a:lstStyle/>
          <a:p>
            <a:endParaRPr lang="en-US" dirty="0"/>
          </a:p>
        </p:txBody>
      </p:sp>
      <p:pic>
        <p:nvPicPr>
          <p:cNvPr id="1026" name="Picture 2" descr="C:\Users\Admin\Downloads\maxresdefault.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1027" name="Picture 3" descr="C:\Users\Admin\Downloads\Sanshou.jpg"/>
          <p:cNvPicPr>
            <a:picLocks noChangeAspect="1" noChangeArrowheads="1"/>
          </p:cNvPicPr>
          <p:nvPr/>
        </p:nvPicPr>
        <p:blipFill>
          <a:blip r:embed="rId3"/>
          <a:srcRect/>
          <a:stretch>
            <a:fillRect/>
          </a:stretch>
        </p:blipFill>
        <p:spPr bwMode="auto">
          <a:xfrm>
            <a:off x="4038600" y="0"/>
            <a:ext cx="5105400" cy="2573316"/>
          </a:xfrm>
          <a:prstGeom prst="rect">
            <a:avLst/>
          </a:prstGeom>
          <a:noFill/>
        </p:spPr>
      </p:pic>
      <p:pic>
        <p:nvPicPr>
          <p:cNvPr id="1028" name="Picture 4" descr="C:\Users\Admin\Downloads\maxresdefault (1).jpg"/>
          <p:cNvPicPr>
            <a:picLocks noChangeAspect="1" noChangeArrowheads="1"/>
          </p:cNvPicPr>
          <p:nvPr/>
        </p:nvPicPr>
        <p:blipFill>
          <a:blip r:embed="rId4"/>
          <a:srcRect l="917" t="33130" r="2752" b="13048"/>
          <a:stretch>
            <a:fillRect/>
          </a:stretch>
        </p:blipFill>
        <p:spPr bwMode="auto">
          <a:xfrm>
            <a:off x="4495800" y="4114800"/>
            <a:ext cx="4648200" cy="27432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Indian Wushu Achievements in International Championships</a:t>
            </a:r>
            <a:endParaRPr lang="en-US" dirty="0">
              <a:latin typeface="Times New Roman" pitchFamily="18" charset="0"/>
              <a:cs typeface="Times New Roman" pitchFamily="18" charset="0"/>
            </a:endParaRPr>
          </a:p>
        </p:txBody>
      </p:sp>
      <p:sp>
        <p:nvSpPr>
          <p:cNvPr id="5" name="Content Placeholder 4"/>
          <p:cNvSpPr>
            <a:spLocks noGrp="1"/>
          </p:cNvSpPr>
          <p:nvPr>
            <p:ph idx="1"/>
          </p:nvPr>
        </p:nvSpPr>
        <p:spPr>
          <a:xfrm>
            <a:off x="457200" y="1600200"/>
            <a:ext cx="8534400" cy="4724400"/>
          </a:xfrm>
        </p:spPr>
        <p:txBody>
          <a:bodyPr/>
          <a:lstStyle/>
          <a:p>
            <a:endParaRPr lang="en-US" dirty="0"/>
          </a:p>
        </p:txBody>
      </p:sp>
      <p:pic>
        <p:nvPicPr>
          <p:cNvPr id="19" name="Picture 18"/>
          <p:cNvPicPr/>
          <p:nvPr/>
        </p:nvPicPr>
        <p:blipFill>
          <a:blip r:embed="rId2"/>
          <a:srcRect l="29324" t="18244" r="17411" b="13626"/>
          <a:stretch>
            <a:fillRect/>
          </a:stretch>
        </p:blipFill>
        <p:spPr bwMode="auto">
          <a:xfrm>
            <a:off x="152400" y="1600200"/>
            <a:ext cx="2895600" cy="2438400"/>
          </a:xfrm>
          <a:prstGeom prst="rect">
            <a:avLst/>
          </a:prstGeom>
          <a:noFill/>
          <a:ln w="9525">
            <a:noFill/>
            <a:miter lim="800000"/>
            <a:headEnd/>
            <a:tailEnd/>
          </a:ln>
        </p:spPr>
      </p:pic>
      <p:pic>
        <p:nvPicPr>
          <p:cNvPr id="20" name="Picture 19"/>
          <p:cNvPicPr/>
          <p:nvPr/>
        </p:nvPicPr>
        <p:blipFill>
          <a:blip r:embed="rId3"/>
          <a:srcRect l="35737" t="12820" r="17308" b="37892"/>
          <a:stretch>
            <a:fillRect/>
          </a:stretch>
        </p:blipFill>
        <p:spPr bwMode="auto">
          <a:xfrm>
            <a:off x="3048000" y="1600200"/>
            <a:ext cx="3048000" cy="2438400"/>
          </a:xfrm>
          <a:prstGeom prst="rect">
            <a:avLst/>
          </a:prstGeom>
          <a:noFill/>
          <a:ln w="9525">
            <a:noFill/>
            <a:miter lim="800000"/>
            <a:headEnd/>
            <a:tailEnd/>
          </a:ln>
        </p:spPr>
      </p:pic>
      <p:pic>
        <p:nvPicPr>
          <p:cNvPr id="21" name="Picture 20"/>
          <p:cNvPicPr/>
          <p:nvPr/>
        </p:nvPicPr>
        <p:blipFill>
          <a:blip r:embed="rId4"/>
          <a:srcRect l="35897" t="9687" r="17949" b="13105"/>
          <a:stretch>
            <a:fillRect/>
          </a:stretch>
        </p:blipFill>
        <p:spPr bwMode="auto">
          <a:xfrm>
            <a:off x="6172200" y="1600200"/>
            <a:ext cx="2867025" cy="2438400"/>
          </a:xfrm>
          <a:prstGeom prst="rect">
            <a:avLst/>
          </a:prstGeom>
          <a:noFill/>
          <a:ln w="9525">
            <a:noFill/>
            <a:miter lim="800000"/>
            <a:headEnd/>
            <a:tailEnd/>
          </a:ln>
        </p:spPr>
      </p:pic>
      <p:pic>
        <p:nvPicPr>
          <p:cNvPr id="22" name="Picture 21"/>
          <p:cNvPicPr/>
          <p:nvPr/>
        </p:nvPicPr>
        <p:blipFill>
          <a:blip r:embed="rId5"/>
          <a:srcRect l="36538" t="13105" r="17308" b="12536"/>
          <a:stretch>
            <a:fillRect/>
          </a:stretch>
        </p:blipFill>
        <p:spPr bwMode="auto">
          <a:xfrm>
            <a:off x="228600" y="4095750"/>
            <a:ext cx="2895600" cy="2533650"/>
          </a:xfrm>
          <a:prstGeom prst="rect">
            <a:avLst/>
          </a:prstGeom>
          <a:noFill/>
          <a:ln w="9525">
            <a:noFill/>
            <a:miter lim="800000"/>
            <a:headEnd/>
            <a:tailEnd/>
          </a:ln>
        </p:spPr>
      </p:pic>
      <p:pic>
        <p:nvPicPr>
          <p:cNvPr id="23" name="Picture 22"/>
          <p:cNvPicPr/>
          <p:nvPr/>
        </p:nvPicPr>
        <p:blipFill>
          <a:blip r:embed="rId6"/>
          <a:srcRect l="36538" t="13960" r="17308" b="23647"/>
          <a:stretch>
            <a:fillRect/>
          </a:stretch>
        </p:blipFill>
        <p:spPr bwMode="auto">
          <a:xfrm>
            <a:off x="3200400" y="4114800"/>
            <a:ext cx="2895600" cy="2514600"/>
          </a:xfrm>
          <a:prstGeom prst="rect">
            <a:avLst/>
          </a:prstGeom>
          <a:noFill/>
          <a:ln w="9525">
            <a:noFill/>
            <a:miter lim="800000"/>
            <a:headEnd/>
            <a:tailEnd/>
          </a:ln>
        </p:spPr>
      </p:pic>
      <p:pic>
        <p:nvPicPr>
          <p:cNvPr id="24" name="Picture 23"/>
          <p:cNvPicPr/>
          <p:nvPr/>
        </p:nvPicPr>
        <p:blipFill>
          <a:blip r:embed="rId7"/>
          <a:srcRect l="36859" t="13390" r="17628" b="35104"/>
          <a:stretch>
            <a:fillRect/>
          </a:stretch>
        </p:blipFill>
        <p:spPr bwMode="auto">
          <a:xfrm>
            <a:off x="6172200" y="4114800"/>
            <a:ext cx="2819400" cy="25146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Indian Wushu Achievements in International Championships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dirty="0"/>
          </a:p>
        </p:txBody>
      </p:sp>
      <p:pic>
        <p:nvPicPr>
          <p:cNvPr id="6" name="Picture 5"/>
          <p:cNvPicPr/>
          <p:nvPr/>
        </p:nvPicPr>
        <p:blipFill>
          <a:blip r:embed="rId2"/>
          <a:srcRect l="36699" t="12536" r="17468" b="30199"/>
          <a:stretch>
            <a:fillRect/>
          </a:stretch>
        </p:blipFill>
        <p:spPr bwMode="auto">
          <a:xfrm>
            <a:off x="247650" y="1600199"/>
            <a:ext cx="2800350" cy="2590801"/>
          </a:xfrm>
          <a:prstGeom prst="rect">
            <a:avLst/>
          </a:prstGeom>
          <a:noFill/>
          <a:ln w="9525">
            <a:noFill/>
            <a:miter lim="800000"/>
            <a:headEnd/>
            <a:tailEnd/>
          </a:ln>
        </p:spPr>
      </p:pic>
      <p:pic>
        <p:nvPicPr>
          <p:cNvPr id="7" name="Picture 6"/>
          <p:cNvPicPr/>
          <p:nvPr/>
        </p:nvPicPr>
        <p:blipFill>
          <a:blip r:embed="rId3"/>
          <a:srcRect l="36699" t="10541" r="17468" b="5128"/>
          <a:stretch>
            <a:fillRect/>
          </a:stretch>
        </p:blipFill>
        <p:spPr bwMode="auto">
          <a:xfrm>
            <a:off x="3067050" y="1600201"/>
            <a:ext cx="2724150" cy="2590800"/>
          </a:xfrm>
          <a:prstGeom prst="rect">
            <a:avLst/>
          </a:prstGeom>
          <a:noFill/>
          <a:ln w="9525">
            <a:noFill/>
            <a:miter lim="800000"/>
            <a:headEnd/>
            <a:tailEnd/>
          </a:ln>
        </p:spPr>
      </p:pic>
      <p:pic>
        <p:nvPicPr>
          <p:cNvPr id="8" name="Picture 7"/>
          <p:cNvPicPr/>
          <p:nvPr/>
        </p:nvPicPr>
        <p:blipFill>
          <a:blip r:embed="rId4"/>
          <a:srcRect l="36859" t="11111" r="17308" b="8832"/>
          <a:stretch>
            <a:fillRect/>
          </a:stretch>
        </p:blipFill>
        <p:spPr bwMode="auto">
          <a:xfrm>
            <a:off x="5943600" y="1600200"/>
            <a:ext cx="2724150" cy="2514599"/>
          </a:xfrm>
          <a:prstGeom prst="rect">
            <a:avLst/>
          </a:prstGeom>
          <a:noFill/>
          <a:ln w="9525">
            <a:noFill/>
            <a:miter lim="800000"/>
            <a:headEnd/>
            <a:tailEnd/>
          </a:ln>
        </p:spPr>
      </p:pic>
      <p:pic>
        <p:nvPicPr>
          <p:cNvPr id="9" name="Picture 8"/>
          <p:cNvPicPr/>
          <p:nvPr/>
        </p:nvPicPr>
        <p:blipFill>
          <a:blip r:embed="rId5"/>
          <a:srcRect l="36859" t="12251" r="17308" b="18234"/>
          <a:stretch>
            <a:fillRect/>
          </a:stretch>
        </p:blipFill>
        <p:spPr bwMode="auto">
          <a:xfrm>
            <a:off x="247650" y="4267200"/>
            <a:ext cx="2724150" cy="2514600"/>
          </a:xfrm>
          <a:prstGeom prst="rect">
            <a:avLst/>
          </a:prstGeom>
          <a:noFill/>
          <a:ln w="9525">
            <a:noFill/>
            <a:miter lim="800000"/>
            <a:headEnd/>
            <a:tailEnd/>
          </a:ln>
        </p:spPr>
      </p:pic>
      <p:pic>
        <p:nvPicPr>
          <p:cNvPr id="10" name="Picture 9"/>
          <p:cNvPicPr/>
          <p:nvPr/>
        </p:nvPicPr>
        <p:blipFill>
          <a:blip r:embed="rId6"/>
          <a:srcRect l="36699" t="18234" r="17468" b="20798"/>
          <a:stretch>
            <a:fillRect/>
          </a:stretch>
        </p:blipFill>
        <p:spPr bwMode="auto">
          <a:xfrm>
            <a:off x="3048000" y="4267200"/>
            <a:ext cx="2724150" cy="2438400"/>
          </a:xfrm>
          <a:prstGeom prst="rect">
            <a:avLst/>
          </a:prstGeom>
          <a:noFill/>
          <a:ln w="9525">
            <a:noFill/>
            <a:miter lim="800000"/>
            <a:headEnd/>
            <a:tailEnd/>
          </a:ln>
        </p:spPr>
      </p:pic>
      <p:pic>
        <p:nvPicPr>
          <p:cNvPr id="11" name="Picture 10"/>
          <p:cNvPicPr/>
          <p:nvPr/>
        </p:nvPicPr>
        <p:blipFill>
          <a:blip r:embed="rId7"/>
          <a:srcRect l="36699" t="21083" r="17468" b="15385"/>
          <a:stretch>
            <a:fillRect/>
          </a:stretch>
        </p:blipFill>
        <p:spPr bwMode="auto">
          <a:xfrm>
            <a:off x="5943600" y="4267200"/>
            <a:ext cx="2724150" cy="24384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Indian Wushu Achievements in International Championships</a:t>
            </a:r>
            <a:endParaRPr lang="en-US" dirty="0"/>
          </a:p>
        </p:txBody>
      </p:sp>
      <p:sp>
        <p:nvSpPr>
          <p:cNvPr id="3" name="Content Placeholder 2"/>
          <p:cNvSpPr>
            <a:spLocks noGrp="1"/>
          </p:cNvSpPr>
          <p:nvPr>
            <p:ph idx="1"/>
          </p:nvPr>
        </p:nvSpPr>
        <p:spPr/>
        <p:txBody>
          <a:bodyPr/>
          <a:lstStyle/>
          <a:p>
            <a:pPr>
              <a:buNone/>
            </a:pPr>
            <a:endParaRPr lang="en-US" dirty="0"/>
          </a:p>
        </p:txBody>
      </p:sp>
      <p:pic>
        <p:nvPicPr>
          <p:cNvPr id="6" name="Picture 5"/>
          <p:cNvPicPr/>
          <p:nvPr/>
        </p:nvPicPr>
        <p:blipFill>
          <a:blip r:embed="rId2"/>
          <a:srcRect l="36859" t="11681" r="17308" b="5983"/>
          <a:stretch>
            <a:fillRect/>
          </a:stretch>
        </p:blipFill>
        <p:spPr bwMode="auto">
          <a:xfrm>
            <a:off x="304800" y="1590675"/>
            <a:ext cx="2895600" cy="2371725"/>
          </a:xfrm>
          <a:prstGeom prst="rect">
            <a:avLst/>
          </a:prstGeom>
          <a:noFill/>
          <a:ln w="9525">
            <a:noFill/>
            <a:miter lim="800000"/>
            <a:headEnd/>
            <a:tailEnd/>
          </a:ln>
        </p:spPr>
      </p:pic>
      <p:pic>
        <p:nvPicPr>
          <p:cNvPr id="7" name="Picture 6"/>
          <p:cNvPicPr/>
          <p:nvPr/>
        </p:nvPicPr>
        <p:blipFill>
          <a:blip r:embed="rId3"/>
          <a:srcRect l="36859" t="9971" r="17308" b="13105"/>
          <a:stretch>
            <a:fillRect/>
          </a:stretch>
        </p:blipFill>
        <p:spPr bwMode="auto">
          <a:xfrm>
            <a:off x="3219450" y="1600200"/>
            <a:ext cx="2724150" cy="2362199"/>
          </a:xfrm>
          <a:prstGeom prst="rect">
            <a:avLst/>
          </a:prstGeom>
          <a:noFill/>
          <a:ln w="9525">
            <a:noFill/>
            <a:miter lim="800000"/>
            <a:headEnd/>
            <a:tailEnd/>
          </a:ln>
        </p:spPr>
      </p:pic>
      <p:pic>
        <p:nvPicPr>
          <p:cNvPr id="8" name="Picture 7"/>
          <p:cNvPicPr/>
          <p:nvPr/>
        </p:nvPicPr>
        <p:blipFill>
          <a:blip r:embed="rId4"/>
          <a:srcRect l="36699" t="13390" r="17468" b="11681"/>
          <a:stretch>
            <a:fillRect/>
          </a:stretch>
        </p:blipFill>
        <p:spPr bwMode="auto">
          <a:xfrm>
            <a:off x="6038850" y="1600200"/>
            <a:ext cx="2724150" cy="2362200"/>
          </a:xfrm>
          <a:prstGeom prst="rect">
            <a:avLst/>
          </a:prstGeom>
          <a:noFill/>
          <a:ln w="9525">
            <a:noFill/>
            <a:miter lim="800000"/>
            <a:headEnd/>
            <a:tailEnd/>
          </a:ln>
        </p:spPr>
      </p:pic>
      <p:pic>
        <p:nvPicPr>
          <p:cNvPr id="9" name="Picture 8"/>
          <p:cNvPicPr/>
          <p:nvPr/>
        </p:nvPicPr>
        <p:blipFill>
          <a:blip r:embed="rId5"/>
          <a:srcRect l="36699" t="18519" r="17468" b="17094"/>
          <a:stretch>
            <a:fillRect/>
          </a:stretch>
        </p:blipFill>
        <p:spPr bwMode="auto">
          <a:xfrm>
            <a:off x="6019800" y="4114800"/>
            <a:ext cx="2724150" cy="2667000"/>
          </a:xfrm>
          <a:prstGeom prst="rect">
            <a:avLst/>
          </a:prstGeom>
          <a:noFill/>
          <a:ln w="9525">
            <a:noFill/>
            <a:miter lim="800000"/>
            <a:headEnd/>
            <a:tailEnd/>
          </a:ln>
        </p:spPr>
      </p:pic>
      <p:pic>
        <p:nvPicPr>
          <p:cNvPr id="4098" name="Picture 2"/>
          <p:cNvPicPr>
            <a:picLocks noChangeAspect="1" noChangeArrowheads="1"/>
          </p:cNvPicPr>
          <p:nvPr/>
        </p:nvPicPr>
        <p:blipFill>
          <a:blip r:embed="rId6"/>
          <a:srcRect l="6442" t="27083" r="28551" b="12500"/>
          <a:stretch>
            <a:fillRect/>
          </a:stretch>
        </p:blipFill>
        <p:spPr bwMode="auto">
          <a:xfrm>
            <a:off x="304800" y="4038600"/>
            <a:ext cx="5410200" cy="282695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Indian Wushu Achievements in International Championships</a:t>
            </a:r>
            <a:endParaRPr lang="en-US" dirty="0"/>
          </a:p>
        </p:txBody>
      </p:sp>
      <p:sp>
        <p:nvSpPr>
          <p:cNvPr id="5" name="Content Placeholder 4"/>
          <p:cNvSpPr>
            <a:spLocks noGrp="1"/>
          </p:cNvSpPr>
          <p:nvPr>
            <p:ph idx="1"/>
          </p:nvPr>
        </p:nvSpPr>
        <p:spPr/>
        <p:txBody>
          <a:bodyPr/>
          <a:lstStyle/>
          <a:p>
            <a:endParaRPr lang="en-US" dirty="0"/>
          </a:p>
        </p:txBody>
      </p:sp>
      <p:pic>
        <p:nvPicPr>
          <p:cNvPr id="6" name="Picture 2"/>
          <p:cNvPicPr>
            <a:picLocks noChangeAspect="1" noChangeArrowheads="1"/>
          </p:cNvPicPr>
          <p:nvPr/>
        </p:nvPicPr>
        <p:blipFill>
          <a:blip r:embed="rId2"/>
          <a:srcRect l="7404" t="19217" r="36748" b="12452"/>
          <a:stretch>
            <a:fillRect/>
          </a:stretch>
        </p:blipFill>
        <p:spPr bwMode="auto">
          <a:xfrm>
            <a:off x="381000" y="1524000"/>
            <a:ext cx="8458200" cy="2782973"/>
          </a:xfrm>
          <a:prstGeom prst="rect">
            <a:avLst/>
          </a:prstGeom>
          <a:noFill/>
          <a:ln w="9525">
            <a:noFill/>
            <a:miter lim="800000"/>
            <a:headEnd/>
            <a:tailEnd/>
          </a:ln>
          <a:effectLst/>
        </p:spPr>
      </p:pic>
      <p:pic>
        <p:nvPicPr>
          <p:cNvPr id="8" name="Picture 7"/>
          <p:cNvPicPr/>
          <p:nvPr/>
        </p:nvPicPr>
        <p:blipFill>
          <a:blip r:embed="rId3"/>
          <a:srcRect l="29167" t="8547" r="31089" b="9792"/>
          <a:stretch>
            <a:fillRect/>
          </a:stretch>
        </p:blipFill>
        <p:spPr bwMode="auto">
          <a:xfrm>
            <a:off x="3352800" y="4267200"/>
            <a:ext cx="2590800" cy="2514600"/>
          </a:xfrm>
          <a:prstGeom prst="rect">
            <a:avLst/>
          </a:prstGeom>
          <a:noFill/>
          <a:ln w="9525">
            <a:noFill/>
            <a:miter lim="800000"/>
            <a:headEnd/>
            <a:tailEnd/>
          </a:ln>
        </p:spPr>
      </p:pic>
      <p:pic>
        <p:nvPicPr>
          <p:cNvPr id="9" name="Picture 8"/>
          <p:cNvPicPr/>
          <p:nvPr/>
        </p:nvPicPr>
        <p:blipFill>
          <a:blip r:embed="rId4"/>
          <a:srcRect l="29006" t="8547" r="30449" b="12309"/>
          <a:stretch>
            <a:fillRect/>
          </a:stretch>
        </p:blipFill>
        <p:spPr bwMode="auto">
          <a:xfrm>
            <a:off x="228600" y="4419600"/>
            <a:ext cx="2667000" cy="2362200"/>
          </a:xfrm>
          <a:prstGeom prst="rect">
            <a:avLst/>
          </a:prstGeom>
          <a:noFill/>
          <a:ln w="9525">
            <a:noFill/>
            <a:miter lim="800000"/>
            <a:headEnd/>
            <a:tailEnd/>
          </a:ln>
        </p:spPr>
      </p:pic>
      <p:pic>
        <p:nvPicPr>
          <p:cNvPr id="10" name="Picture 9"/>
          <p:cNvPicPr/>
          <p:nvPr/>
        </p:nvPicPr>
        <p:blipFill>
          <a:blip r:embed="rId5"/>
          <a:srcRect l="29006" t="10541" r="30449" b="14529"/>
          <a:stretch>
            <a:fillRect/>
          </a:stretch>
        </p:blipFill>
        <p:spPr bwMode="auto">
          <a:xfrm>
            <a:off x="6400800" y="4276725"/>
            <a:ext cx="2638425" cy="250507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List of National Award Winners in WUSHU</a:t>
            </a:r>
            <a:endParaRPr lang="en-US" dirty="0">
              <a:latin typeface="Times New Roman" pitchFamily="18" charset="0"/>
              <a:cs typeface="Times New Roman" pitchFamily="18" charset="0"/>
            </a:endParaRPr>
          </a:p>
        </p:txBody>
      </p:sp>
      <p:pic>
        <p:nvPicPr>
          <p:cNvPr id="6" name="Picture 2"/>
          <p:cNvPicPr>
            <a:picLocks noGrp="1" noChangeAspect="1" noChangeArrowheads="1"/>
          </p:cNvPicPr>
          <p:nvPr>
            <p:ph idx="1"/>
          </p:nvPr>
        </p:nvPicPr>
        <p:blipFill>
          <a:blip r:embed="rId2"/>
          <a:srcRect l="6442" t="26042" r="27965" b="45833"/>
          <a:stretch>
            <a:fillRect/>
          </a:stretch>
        </p:blipFill>
        <p:spPr bwMode="auto">
          <a:xfrm>
            <a:off x="152400" y="2286000"/>
            <a:ext cx="8804198" cy="26670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List of National Award Winners in WUSHU</a:t>
            </a:r>
            <a:endParaRPr lang="en-US" dirty="0">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a:srcRect l="55679" t="16836" r="2671" b="10768"/>
          <a:stretch>
            <a:fillRect/>
          </a:stretch>
        </p:blipFill>
        <p:spPr bwMode="auto">
          <a:xfrm>
            <a:off x="381000" y="990600"/>
            <a:ext cx="3200400" cy="2514600"/>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a:srcRect l="24231" t="16667" r="33016" b="16667"/>
          <a:stretch>
            <a:fillRect/>
          </a:stretch>
        </p:blipFill>
        <p:spPr bwMode="auto">
          <a:xfrm>
            <a:off x="5486400" y="914400"/>
            <a:ext cx="3276600" cy="2514600"/>
          </a:xfrm>
          <a:prstGeom prst="rect">
            <a:avLst/>
          </a:prstGeom>
          <a:noFill/>
          <a:ln w="9525">
            <a:noFill/>
            <a:miter lim="800000"/>
            <a:headEnd/>
            <a:tailEnd/>
          </a:ln>
          <a:effectLst/>
        </p:spPr>
      </p:pic>
      <p:pic>
        <p:nvPicPr>
          <p:cNvPr id="7173" name="Picture 5"/>
          <p:cNvPicPr>
            <a:picLocks noChangeAspect="1" noChangeArrowheads="1"/>
          </p:cNvPicPr>
          <p:nvPr/>
        </p:nvPicPr>
        <p:blipFill>
          <a:blip r:embed="rId4"/>
          <a:srcRect l="56223" t="15625" r="5124" b="12500"/>
          <a:stretch>
            <a:fillRect/>
          </a:stretch>
        </p:blipFill>
        <p:spPr bwMode="auto">
          <a:xfrm>
            <a:off x="381000" y="3581400"/>
            <a:ext cx="3200400" cy="3124200"/>
          </a:xfrm>
          <a:prstGeom prst="rect">
            <a:avLst/>
          </a:prstGeom>
          <a:noFill/>
          <a:ln w="9525">
            <a:noFill/>
            <a:miter lim="800000"/>
            <a:headEnd/>
            <a:tailEnd/>
          </a:ln>
          <a:effectLst/>
        </p:spPr>
      </p:pic>
      <p:pic>
        <p:nvPicPr>
          <p:cNvPr id="7174" name="Picture 6"/>
          <p:cNvPicPr>
            <a:picLocks noChangeAspect="1" noChangeArrowheads="1"/>
          </p:cNvPicPr>
          <p:nvPr/>
        </p:nvPicPr>
        <p:blipFill>
          <a:blip r:embed="rId5"/>
          <a:srcRect l="51757" t="18750" r="3734" b="13542"/>
          <a:stretch>
            <a:fillRect/>
          </a:stretch>
        </p:blipFill>
        <p:spPr bwMode="auto">
          <a:xfrm>
            <a:off x="4495800" y="3657600"/>
            <a:ext cx="4267200" cy="30480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Tamil Nadu WUSHU Achievements in International Championships</a:t>
            </a:r>
            <a:endParaRPr lang="en-US" dirty="0">
              <a:latin typeface="Times New Roman" pitchFamily="18" charset="0"/>
              <a:cs typeface="Times New Roman" pitchFamily="18" charset="0"/>
            </a:endParaRPr>
          </a:p>
        </p:txBody>
      </p:sp>
      <p:pic>
        <p:nvPicPr>
          <p:cNvPr id="5" name="Picture 3"/>
          <p:cNvPicPr>
            <a:picLocks noGrp="1" noChangeAspect="1" noChangeArrowheads="1"/>
          </p:cNvPicPr>
          <p:nvPr>
            <p:ph idx="1"/>
          </p:nvPr>
        </p:nvPicPr>
        <p:blipFill>
          <a:blip r:embed="rId2"/>
          <a:srcRect l="6076" t="27083" r="9590" b="46875"/>
          <a:stretch>
            <a:fillRect/>
          </a:stretch>
        </p:blipFill>
        <p:spPr bwMode="auto">
          <a:xfrm>
            <a:off x="457200" y="2438400"/>
            <a:ext cx="8229600" cy="2666999"/>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Tamil Nadu WUSHU Achievements in International Championships</a:t>
            </a:r>
            <a:endParaRPr lang="en-US" dirty="0"/>
          </a:p>
        </p:txBody>
      </p:sp>
      <p:pic>
        <p:nvPicPr>
          <p:cNvPr id="8" name="Content Placeholder 7" descr="WhatsApp Image 2020-05-08 at 7.00.58 PM (1).jpeg"/>
          <p:cNvPicPr>
            <a:picLocks noGrp="1" noChangeAspect="1"/>
          </p:cNvPicPr>
          <p:nvPr>
            <p:ph idx="1"/>
          </p:nvPr>
        </p:nvPicPr>
        <p:blipFill>
          <a:blip r:embed="rId2"/>
          <a:srcRect l="7348" t="8418" r="7348" b="4033"/>
          <a:stretch>
            <a:fillRect/>
          </a:stretch>
        </p:blipFill>
        <p:spPr>
          <a:xfrm>
            <a:off x="228599" y="1513113"/>
            <a:ext cx="3657601" cy="4963887"/>
          </a:xfrm>
        </p:spPr>
      </p:pic>
      <p:pic>
        <p:nvPicPr>
          <p:cNvPr id="9218" name="Picture 2" descr="C:\Users\Admin\Downloads\WhatsApp Image 2020-05-08 at 4.33.19 PM.jpeg"/>
          <p:cNvPicPr>
            <a:picLocks noChangeAspect="1" noChangeArrowheads="1"/>
          </p:cNvPicPr>
          <p:nvPr/>
        </p:nvPicPr>
        <p:blipFill>
          <a:blip r:embed="rId3"/>
          <a:srcRect t="16250" r="6830" b="30625"/>
          <a:stretch>
            <a:fillRect/>
          </a:stretch>
        </p:blipFill>
        <p:spPr bwMode="auto">
          <a:xfrm>
            <a:off x="3971924" y="1600200"/>
            <a:ext cx="2657476" cy="4876800"/>
          </a:xfrm>
          <a:prstGeom prst="rect">
            <a:avLst/>
          </a:prstGeom>
          <a:noFill/>
        </p:spPr>
      </p:pic>
      <p:pic>
        <p:nvPicPr>
          <p:cNvPr id="9219" name="Picture 3" descr="C:\Users\Admin\Downloads\WhatsApp Image 2020-05-08 at 4.33.19 PM (1).jpeg"/>
          <p:cNvPicPr>
            <a:picLocks noChangeAspect="1" noChangeArrowheads="1"/>
          </p:cNvPicPr>
          <p:nvPr/>
        </p:nvPicPr>
        <p:blipFill>
          <a:blip r:embed="rId4"/>
          <a:srcRect l="28125" t="11719" r="14063" b="11250"/>
          <a:stretch>
            <a:fillRect/>
          </a:stretch>
        </p:blipFill>
        <p:spPr bwMode="auto">
          <a:xfrm>
            <a:off x="6629400" y="1620520"/>
            <a:ext cx="2276417" cy="485648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smtClean="0">
                <a:latin typeface="Times New Roman" pitchFamily="18" charset="0"/>
                <a:cs typeface="Times New Roman" pitchFamily="18" charset="0"/>
              </a:rPr>
              <a:t>Tamil Nadu WUSHU Achievements in National Championships</a:t>
            </a:r>
            <a:endParaRPr lang="en-US" sz="3500" dirty="0"/>
          </a:p>
        </p:txBody>
      </p:sp>
      <p:sp>
        <p:nvSpPr>
          <p:cNvPr id="3" name="Content Placeholder 2"/>
          <p:cNvSpPr>
            <a:spLocks noGrp="1"/>
          </p:cNvSpPr>
          <p:nvPr>
            <p:ph idx="1"/>
          </p:nvPr>
        </p:nvSpPr>
        <p:spPr>
          <a:xfrm>
            <a:off x="457200" y="1447800"/>
            <a:ext cx="8229600" cy="4678363"/>
          </a:xfrm>
        </p:spPr>
        <p:txBody>
          <a:bodyPr>
            <a:normAutofit/>
          </a:bodyPr>
          <a:lstStyle/>
          <a:p>
            <a:pPr algn="ctr"/>
            <a:r>
              <a:rPr lang="en-US" sz="1800" dirty="0" smtClean="0">
                <a:latin typeface="Times New Roman" pitchFamily="18" charset="0"/>
                <a:cs typeface="Times New Roman" pitchFamily="18" charset="0"/>
              </a:rPr>
              <a:t>16</a:t>
            </a:r>
            <a:r>
              <a:rPr lang="en-US" sz="1800" baseline="30000" dirty="0" smtClean="0">
                <a:latin typeface="Times New Roman" pitchFamily="18" charset="0"/>
                <a:cs typeface="Times New Roman" pitchFamily="18" charset="0"/>
              </a:rPr>
              <a:t>th</a:t>
            </a:r>
            <a:r>
              <a:rPr lang="en-US" sz="1800" dirty="0" smtClean="0">
                <a:latin typeface="Times New Roman" pitchFamily="18" charset="0"/>
                <a:cs typeface="Times New Roman" pitchFamily="18" charset="0"/>
              </a:rPr>
              <a:t> Sub – Junior National Wushu Championship was hosted by Tamilnadu Wushu Association at </a:t>
            </a:r>
            <a:r>
              <a:rPr lang="en-US" sz="1800" dirty="0" err="1" smtClean="0">
                <a:latin typeface="Times New Roman" pitchFamily="18" charset="0"/>
                <a:cs typeface="Times New Roman" pitchFamily="18" charset="0"/>
              </a:rPr>
              <a:t>Kumaraguru</a:t>
            </a:r>
            <a:r>
              <a:rPr lang="en-US" sz="1800" dirty="0" smtClean="0">
                <a:latin typeface="Times New Roman" pitchFamily="18" charset="0"/>
                <a:cs typeface="Times New Roman" pitchFamily="18" charset="0"/>
              </a:rPr>
              <a:t> College of Technology, Coimbatore from 8</a:t>
            </a:r>
            <a:r>
              <a:rPr lang="en-US" sz="1800" baseline="30000" dirty="0" smtClean="0">
                <a:latin typeface="Times New Roman" pitchFamily="18" charset="0"/>
                <a:cs typeface="Times New Roman" pitchFamily="18" charset="0"/>
              </a:rPr>
              <a:t>th</a:t>
            </a:r>
            <a:r>
              <a:rPr lang="en-US" sz="1800" dirty="0" smtClean="0">
                <a:latin typeface="Times New Roman" pitchFamily="18" charset="0"/>
                <a:cs typeface="Times New Roman" pitchFamily="18" charset="0"/>
              </a:rPr>
              <a:t> to 12</a:t>
            </a:r>
            <a:r>
              <a:rPr lang="en-US" sz="1800" baseline="30000" dirty="0" smtClean="0">
                <a:latin typeface="Times New Roman" pitchFamily="18" charset="0"/>
                <a:cs typeface="Times New Roman" pitchFamily="18" charset="0"/>
              </a:rPr>
              <a:t>th</a:t>
            </a:r>
            <a:r>
              <a:rPr lang="en-US" sz="1800" dirty="0" smtClean="0">
                <a:latin typeface="Times New Roman" pitchFamily="18" charset="0"/>
                <a:cs typeface="Times New Roman" pitchFamily="18" charset="0"/>
              </a:rPr>
              <a:t> October – 2016. Tamil Nadu </a:t>
            </a:r>
            <a:r>
              <a:rPr lang="en-US" sz="1800" b="1" dirty="0" smtClean="0">
                <a:latin typeface="Times New Roman" pitchFamily="18" charset="0"/>
                <a:cs typeface="Times New Roman" pitchFamily="18" charset="0"/>
              </a:rPr>
              <a:t>got 1 Gold, 7 Silver and 7 Bronze Medals and secured overall 3</a:t>
            </a:r>
            <a:r>
              <a:rPr lang="en-US" sz="1800" b="1" baseline="30000" dirty="0" smtClean="0">
                <a:latin typeface="Times New Roman" pitchFamily="18" charset="0"/>
                <a:cs typeface="Times New Roman" pitchFamily="18" charset="0"/>
              </a:rPr>
              <a:t>rd</a:t>
            </a:r>
            <a:r>
              <a:rPr lang="en-US" sz="1800" b="1" dirty="0" smtClean="0">
                <a:latin typeface="Times New Roman" pitchFamily="18" charset="0"/>
                <a:cs typeface="Times New Roman" pitchFamily="18" charset="0"/>
              </a:rPr>
              <a:t> place.</a:t>
            </a:r>
          </a:p>
        </p:txBody>
      </p:sp>
      <p:pic>
        <p:nvPicPr>
          <p:cNvPr id="14338" name="Picture 2"/>
          <p:cNvPicPr>
            <a:picLocks noChangeAspect="1" noChangeArrowheads="1"/>
          </p:cNvPicPr>
          <p:nvPr/>
        </p:nvPicPr>
        <p:blipFill>
          <a:blip r:embed="rId2"/>
          <a:srcRect l="52725" t="19262" r="3810" b="57747"/>
          <a:stretch>
            <a:fillRect/>
          </a:stretch>
        </p:blipFill>
        <p:spPr bwMode="auto">
          <a:xfrm>
            <a:off x="533400" y="2590800"/>
            <a:ext cx="8153400" cy="3216442"/>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smtClean="0">
                <a:latin typeface="Times New Roman" pitchFamily="18" charset="0"/>
                <a:cs typeface="Times New Roman" pitchFamily="18" charset="0"/>
              </a:rPr>
              <a:t>17</a:t>
            </a:r>
            <a:r>
              <a:rPr lang="en-US" sz="2000" baseline="30000" dirty="0" smtClean="0">
                <a:latin typeface="Times New Roman" pitchFamily="18" charset="0"/>
                <a:cs typeface="Times New Roman" pitchFamily="18" charset="0"/>
              </a:rPr>
              <a:t>th</a:t>
            </a:r>
            <a:r>
              <a:rPr lang="en-US" sz="2000" dirty="0" smtClean="0">
                <a:latin typeface="Times New Roman" pitchFamily="18" charset="0"/>
                <a:cs typeface="Times New Roman" pitchFamily="18" charset="0"/>
              </a:rPr>
              <a:t> Junior National Wushu Championship was hosted by Tamilnadu Wushu Association at KSR College of Engineering, Coimbatore from 1</a:t>
            </a:r>
            <a:r>
              <a:rPr lang="en-US" sz="2000" baseline="30000" dirty="0" smtClean="0">
                <a:latin typeface="Times New Roman" pitchFamily="18" charset="0"/>
                <a:cs typeface="Times New Roman" pitchFamily="18" charset="0"/>
              </a:rPr>
              <a:t>st</a:t>
            </a:r>
            <a:r>
              <a:rPr lang="en-US" sz="2000" dirty="0" smtClean="0">
                <a:latin typeface="Times New Roman" pitchFamily="18" charset="0"/>
                <a:cs typeface="Times New Roman" pitchFamily="18" charset="0"/>
              </a:rPr>
              <a:t> to 6</a:t>
            </a:r>
            <a:r>
              <a:rPr lang="en-US" sz="2000" baseline="30000" dirty="0" smtClean="0">
                <a:latin typeface="Times New Roman" pitchFamily="18" charset="0"/>
                <a:cs typeface="Times New Roman" pitchFamily="18" charset="0"/>
              </a:rPr>
              <a:t>th</a:t>
            </a:r>
            <a:r>
              <a:rPr lang="en-US" sz="2000" dirty="0" smtClean="0">
                <a:latin typeface="Times New Roman" pitchFamily="18" charset="0"/>
                <a:cs typeface="Times New Roman" pitchFamily="18" charset="0"/>
              </a:rPr>
              <a:t> December – 2018. In this championship </a:t>
            </a:r>
            <a:r>
              <a:rPr lang="en-US" sz="2000" b="1" dirty="0" smtClean="0">
                <a:latin typeface="Times New Roman" pitchFamily="18" charset="0"/>
                <a:cs typeface="Times New Roman" pitchFamily="18" charset="0"/>
              </a:rPr>
              <a:t>Tamil Nadu got 4 Gold , 4 Silver and 18 Bronze medals and won overall 3</a:t>
            </a:r>
            <a:r>
              <a:rPr lang="en-US" sz="2000" b="1" baseline="30000" dirty="0" smtClean="0">
                <a:latin typeface="Times New Roman" pitchFamily="18" charset="0"/>
                <a:cs typeface="Times New Roman" pitchFamily="18" charset="0"/>
              </a:rPr>
              <a:t>rd</a:t>
            </a:r>
            <a:r>
              <a:rPr lang="en-US" sz="2000" b="1" dirty="0" smtClean="0">
                <a:latin typeface="Times New Roman" pitchFamily="18" charset="0"/>
                <a:cs typeface="Times New Roman" pitchFamily="18" charset="0"/>
              </a:rPr>
              <a:t> place.</a:t>
            </a:r>
            <a:endParaRPr lang="en-US" sz="2000" dirty="0" smtClean="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dirty="0"/>
          </a:p>
        </p:txBody>
      </p:sp>
      <p:pic>
        <p:nvPicPr>
          <p:cNvPr id="10" name="Picture 5" descr="C:\Users\Admin\AppData\Local\Temp\Rar$DRa0.847\WhatsApp Image 2021-07-11 at 11.15.17 AM (4).jpeg"/>
          <p:cNvPicPr>
            <a:picLocks noChangeAspect="1" noChangeArrowheads="1"/>
          </p:cNvPicPr>
          <p:nvPr/>
        </p:nvPicPr>
        <p:blipFill>
          <a:blip r:embed="rId2" cstate="print"/>
          <a:srcRect l="2254" b="9346"/>
          <a:stretch>
            <a:fillRect/>
          </a:stretch>
        </p:blipFill>
        <p:spPr bwMode="auto">
          <a:xfrm>
            <a:off x="152400" y="4343400"/>
            <a:ext cx="2667000" cy="2346826"/>
          </a:xfrm>
          <a:prstGeom prst="rect">
            <a:avLst/>
          </a:prstGeom>
          <a:noFill/>
        </p:spPr>
      </p:pic>
      <p:pic>
        <p:nvPicPr>
          <p:cNvPr id="11" name="Picture 7" descr="C:\Users\Admin\Downloads\WhatsApp Image 2021-07-11 at 11.15.17 AM (4).jpeg"/>
          <p:cNvPicPr>
            <a:picLocks noChangeAspect="1" noChangeArrowheads="1"/>
          </p:cNvPicPr>
          <p:nvPr/>
        </p:nvPicPr>
        <p:blipFill>
          <a:blip r:embed="rId3"/>
          <a:srcRect/>
          <a:stretch>
            <a:fillRect/>
          </a:stretch>
        </p:blipFill>
        <p:spPr bwMode="auto">
          <a:xfrm>
            <a:off x="6324600" y="1600200"/>
            <a:ext cx="2743199" cy="2590800"/>
          </a:xfrm>
          <a:prstGeom prst="rect">
            <a:avLst/>
          </a:prstGeom>
          <a:noFill/>
        </p:spPr>
      </p:pic>
      <p:pic>
        <p:nvPicPr>
          <p:cNvPr id="12" name="Picture 8" descr="C:\Users\Admin\Downloads\WhatsApp Image 2021-07-11 at 11.15.17 AM (5).jpeg"/>
          <p:cNvPicPr>
            <a:picLocks noChangeAspect="1" noChangeArrowheads="1"/>
          </p:cNvPicPr>
          <p:nvPr/>
        </p:nvPicPr>
        <p:blipFill>
          <a:blip r:embed="rId4"/>
          <a:srcRect t="33146" r="15589" b="14045"/>
          <a:stretch>
            <a:fillRect/>
          </a:stretch>
        </p:blipFill>
        <p:spPr bwMode="auto">
          <a:xfrm>
            <a:off x="2971800" y="1600200"/>
            <a:ext cx="3276600" cy="2590800"/>
          </a:xfrm>
          <a:prstGeom prst="rect">
            <a:avLst/>
          </a:prstGeom>
          <a:noFill/>
        </p:spPr>
      </p:pic>
      <p:pic>
        <p:nvPicPr>
          <p:cNvPr id="13" name="Picture 9" descr="C:\Users\Admin\Downloads\WhatsApp Image 2021-07-11 at 11.15.17 AM (7).jpeg"/>
          <p:cNvPicPr>
            <a:picLocks noChangeAspect="1" noChangeArrowheads="1"/>
          </p:cNvPicPr>
          <p:nvPr/>
        </p:nvPicPr>
        <p:blipFill>
          <a:blip r:embed="rId5"/>
          <a:srcRect t="33613" r="2885" b="9244"/>
          <a:stretch>
            <a:fillRect/>
          </a:stretch>
        </p:blipFill>
        <p:spPr bwMode="auto">
          <a:xfrm>
            <a:off x="76200" y="1600200"/>
            <a:ext cx="2895600" cy="2590800"/>
          </a:xfrm>
          <a:prstGeom prst="rect">
            <a:avLst/>
          </a:prstGeom>
          <a:noFill/>
        </p:spPr>
      </p:pic>
      <p:pic>
        <p:nvPicPr>
          <p:cNvPr id="14" name="Picture 10" descr="C:\Users\Admin\Downloads\WhatsApp Image 2021-07-11 at 11.15.17 AM (8).jpeg"/>
          <p:cNvPicPr>
            <a:picLocks noChangeAspect="1" noChangeArrowheads="1"/>
          </p:cNvPicPr>
          <p:nvPr/>
        </p:nvPicPr>
        <p:blipFill>
          <a:blip r:embed="rId6"/>
          <a:srcRect l="5224" t="26404" b="9551"/>
          <a:stretch>
            <a:fillRect/>
          </a:stretch>
        </p:blipFill>
        <p:spPr bwMode="auto">
          <a:xfrm>
            <a:off x="6324600" y="4343400"/>
            <a:ext cx="2743200" cy="2438400"/>
          </a:xfrm>
          <a:prstGeom prst="rect">
            <a:avLst/>
          </a:prstGeom>
          <a:noFill/>
        </p:spPr>
      </p:pic>
      <p:pic>
        <p:nvPicPr>
          <p:cNvPr id="15" name="Picture 11" descr="C:\Users\Admin\Downloads\WhatsApp Image 2021-07-11 at 11.15.17 AM (9).jpeg"/>
          <p:cNvPicPr>
            <a:picLocks noChangeAspect="1" noChangeArrowheads="1"/>
          </p:cNvPicPr>
          <p:nvPr/>
        </p:nvPicPr>
        <p:blipFill>
          <a:blip r:embed="rId7"/>
          <a:srcRect t="14045" b="5056"/>
          <a:stretch>
            <a:fillRect/>
          </a:stretch>
        </p:blipFill>
        <p:spPr bwMode="auto">
          <a:xfrm>
            <a:off x="2971800" y="4419600"/>
            <a:ext cx="3276600" cy="23622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What is WUSHU</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458200" cy="4876800"/>
          </a:xfrm>
        </p:spPr>
        <p:txBody>
          <a:bodyPr>
            <a:noAutofit/>
          </a:bodyPr>
          <a:lstStyle/>
          <a:p>
            <a:pPr algn="just"/>
            <a:r>
              <a:rPr lang="en-US" sz="1400" dirty="0">
                <a:latin typeface="Times New Roman" pitchFamily="18" charset="0"/>
                <a:cs typeface="Times New Roman" pitchFamily="18" charset="0"/>
              </a:rPr>
              <a:t>The sport of </a:t>
            </a:r>
            <a:r>
              <a:rPr lang="en-US" sz="1400" dirty="0" err="1">
                <a:latin typeface="Times New Roman" pitchFamily="18" charset="0"/>
                <a:cs typeface="Times New Roman" pitchFamily="18" charset="0"/>
              </a:rPr>
              <a:t>wushu</a:t>
            </a:r>
            <a:r>
              <a:rPr lang="en-US" sz="1400" dirty="0">
                <a:latin typeface="Times New Roman" pitchFamily="18" charset="0"/>
                <a:cs typeface="Times New Roman" pitchFamily="18" charset="0"/>
              </a:rPr>
              <a:t> is both an exhibition and a full-contact sport derived from traditional Chinese martial arts. It was created in the People’s Republic of China after 1949, in an attempt to nationalize the practice of traditional Chinese martial arts. Most of the modern competition forms were formed from their parent arts by government-appointed committees. In contemporary times, </a:t>
            </a:r>
            <a:r>
              <a:rPr lang="en-US" sz="1400" dirty="0" err="1">
                <a:latin typeface="Times New Roman" pitchFamily="18" charset="0"/>
                <a:cs typeface="Times New Roman" pitchFamily="18" charset="0"/>
              </a:rPr>
              <a:t>wushu</a:t>
            </a:r>
            <a:r>
              <a:rPr lang="en-US" sz="1400" dirty="0">
                <a:latin typeface="Times New Roman" pitchFamily="18" charset="0"/>
                <a:cs typeface="Times New Roman" pitchFamily="18" charset="0"/>
              </a:rPr>
              <a:t> has become an international sport through the </a:t>
            </a:r>
            <a:r>
              <a:rPr lang="en-US" sz="1400" i="1" dirty="0">
                <a:latin typeface="Times New Roman" pitchFamily="18" charset="0"/>
                <a:cs typeface="Times New Roman" pitchFamily="18" charset="0"/>
              </a:rPr>
              <a:t>International Wushu Federation (IWUF)</a:t>
            </a:r>
            <a:r>
              <a:rPr lang="en-US" sz="1400" dirty="0">
                <a:latin typeface="Times New Roman" pitchFamily="18" charset="0"/>
                <a:cs typeface="Times New Roman" pitchFamily="18" charset="0"/>
              </a:rPr>
              <a:t>, which holds the World Wushu Championships every two years</a:t>
            </a:r>
            <a:r>
              <a:rPr lang="en-US" sz="1400" dirty="0" smtClean="0">
                <a:latin typeface="Times New Roman" pitchFamily="18" charset="0"/>
                <a:cs typeface="Times New Roman" pitchFamily="18" charset="0"/>
              </a:rPr>
              <a:t>.</a:t>
            </a:r>
          </a:p>
          <a:p>
            <a:pPr algn="just">
              <a:buNone/>
            </a:pPr>
            <a:endParaRPr lang="en-US" sz="1400" dirty="0" smtClean="0">
              <a:latin typeface="Times New Roman" pitchFamily="18" charset="0"/>
              <a:cs typeface="Times New Roman" pitchFamily="18" charset="0"/>
            </a:endParaRPr>
          </a:p>
          <a:p>
            <a:pPr algn="just" fontAlgn="base"/>
            <a:r>
              <a:rPr lang="en-US" sz="1400" dirty="0">
                <a:latin typeface="Times New Roman" pitchFamily="18" charset="0"/>
                <a:cs typeface="Times New Roman" pitchFamily="18" charset="0"/>
              </a:rPr>
              <a:t>Competitive </a:t>
            </a:r>
            <a:r>
              <a:rPr lang="en-US" sz="1400" dirty="0" err="1">
                <a:latin typeface="Times New Roman" pitchFamily="18" charset="0"/>
                <a:cs typeface="Times New Roman" pitchFamily="18" charset="0"/>
              </a:rPr>
              <a:t>wushu</a:t>
            </a:r>
            <a:r>
              <a:rPr lang="en-US" sz="1400" dirty="0">
                <a:latin typeface="Times New Roman" pitchFamily="18" charset="0"/>
                <a:cs typeface="Times New Roman" pitchFamily="18" charset="0"/>
              </a:rPr>
              <a:t> is composed of two disciplines: </a:t>
            </a:r>
            <a:r>
              <a:rPr lang="en-US" sz="1400" b="1" dirty="0" err="1">
                <a:latin typeface="Times New Roman" pitchFamily="18" charset="0"/>
                <a:cs typeface="Times New Roman" pitchFamily="18" charset="0"/>
              </a:rPr>
              <a:t>taolu</a:t>
            </a:r>
            <a:r>
              <a:rPr lang="en-US"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(forms) and </a:t>
            </a:r>
            <a:r>
              <a:rPr lang="en-US" sz="1400" b="1" dirty="0" err="1">
                <a:latin typeface="Times New Roman" pitchFamily="18" charset="0"/>
                <a:cs typeface="Times New Roman" pitchFamily="18" charset="0"/>
              </a:rPr>
              <a:t>sanda</a:t>
            </a:r>
            <a:r>
              <a:rPr lang="en-US"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(sparring). </a:t>
            </a:r>
            <a:r>
              <a:rPr lang="en-US" sz="1400" dirty="0" err="1">
                <a:latin typeface="Times New Roman" pitchFamily="18" charset="0"/>
                <a:cs typeface="Times New Roman" pitchFamily="18" charset="0"/>
              </a:rPr>
              <a:t>Taolu</a:t>
            </a:r>
            <a:r>
              <a:rPr lang="en-US" sz="1400" dirty="0">
                <a:latin typeface="Times New Roman" pitchFamily="18" charset="0"/>
                <a:cs typeface="Times New Roman" pitchFamily="18" charset="0"/>
              </a:rPr>
              <a:t> involve martial art patterns and maneuvers for which competitors are judged and given points according to specific rules. The forms comprise basic movements (stances, kicks, punches, balances, jumps, sweeps and throws) based on aggregate categories of traditional Chinese martial art styles and can be changed for competitions to highlight one’s strengths. Competitive forms have time limits that can range from 1 minute, 20 seconds for some external styles to over five minutes for internal styles. Modern </a:t>
            </a:r>
            <a:r>
              <a:rPr lang="en-US" sz="1400" dirty="0" err="1">
                <a:latin typeface="Times New Roman" pitchFamily="18" charset="0"/>
                <a:cs typeface="Times New Roman" pitchFamily="18" charset="0"/>
              </a:rPr>
              <a:t>wushu</a:t>
            </a:r>
            <a:r>
              <a:rPr lang="en-US" sz="1400" dirty="0">
                <a:latin typeface="Times New Roman" pitchFamily="18" charset="0"/>
                <a:cs typeface="Times New Roman" pitchFamily="18" charset="0"/>
              </a:rPr>
              <a:t> competitors are increasingly training in </a:t>
            </a:r>
            <a:r>
              <a:rPr lang="en-US" sz="1400" dirty="0" smtClean="0">
                <a:latin typeface="Times New Roman" pitchFamily="18" charset="0"/>
                <a:cs typeface="Times New Roman" pitchFamily="18" charset="0"/>
              </a:rPr>
              <a:t>aerial </a:t>
            </a:r>
            <a:r>
              <a:rPr lang="en-US" sz="1400" dirty="0">
                <a:latin typeface="Times New Roman" pitchFamily="18" charset="0"/>
                <a:cs typeface="Times New Roman" pitchFamily="18" charset="0"/>
              </a:rPr>
              <a:t>techniques such as 540 and 720 degree jumps and kicks to add more difficulty and style to their forms</a:t>
            </a:r>
            <a:r>
              <a:rPr lang="en-US" sz="1400" dirty="0" smtClean="0">
                <a:latin typeface="Times New Roman" pitchFamily="18" charset="0"/>
                <a:cs typeface="Times New Roman" pitchFamily="18" charset="0"/>
              </a:rPr>
              <a:t>.</a:t>
            </a:r>
          </a:p>
          <a:p>
            <a:pPr algn="just" fontAlgn="base">
              <a:buNone/>
            </a:pPr>
            <a:endParaRPr lang="en-US" sz="1400" dirty="0">
              <a:latin typeface="Times New Roman" pitchFamily="18" charset="0"/>
              <a:cs typeface="Times New Roman" pitchFamily="18" charset="0"/>
            </a:endParaRPr>
          </a:p>
          <a:p>
            <a:pPr algn="just" fontAlgn="base"/>
            <a:r>
              <a:rPr lang="en-US" sz="1400" dirty="0">
                <a:latin typeface="Times New Roman" pitchFamily="18" charset="0"/>
                <a:cs typeface="Times New Roman" pitchFamily="18" charset="0"/>
              </a:rPr>
              <a:t>Wushu can be seen in almost all action movies today, promoted by the likes of Jet Li, Donnie Yen, and Chow </a:t>
            </a:r>
            <a:r>
              <a:rPr lang="en-US" sz="1400" dirty="0" err="1">
                <a:latin typeface="Times New Roman" pitchFamily="18" charset="0"/>
                <a:cs typeface="Times New Roman" pitchFamily="18" charset="0"/>
              </a:rPr>
              <a:t>Yun</a:t>
            </a:r>
            <a:r>
              <a:rPr lang="en-US" sz="1400" dirty="0">
                <a:latin typeface="Times New Roman" pitchFamily="18" charset="0"/>
                <a:cs typeface="Times New Roman" pitchFamily="18" charset="0"/>
              </a:rPr>
              <a:t> Fat, amongst others.</a:t>
            </a:r>
          </a:p>
          <a:p>
            <a:pPr algn="just"/>
            <a:endParaRPr lang="en-US" sz="1400" dirty="0">
              <a:latin typeface="Times New Roman" pitchFamily="18" charset="0"/>
              <a:cs typeface="Times New Roman" pitchFamily="18" charset="0"/>
            </a:endParaRPr>
          </a:p>
          <a:p>
            <a:pPr algn="just"/>
            <a:r>
              <a:rPr lang="en-US" sz="1400" dirty="0">
                <a:latin typeface="Times New Roman" pitchFamily="18" charset="0"/>
                <a:cs typeface="Times New Roman" pitchFamily="18" charset="0"/>
              </a:rPr>
              <a:t>On January 8, 2020, Wushu was included in the official competition of the Fourth </a:t>
            </a:r>
            <a:r>
              <a:rPr lang="en-US" sz="1400" dirty="0">
                <a:latin typeface="Times New Roman" pitchFamily="18" charset="0"/>
                <a:cs typeface="Times New Roman" pitchFamily="18" charset="0"/>
                <a:hlinkClick r:id="rId2"/>
              </a:rPr>
              <a:t>Youth Olympic Games</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latin typeface="Times New Roman" pitchFamily="18" charset="0"/>
                <a:cs typeface="Times New Roman" pitchFamily="18" charset="0"/>
              </a:rPr>
              <a:t>Tamil Nadu WUSHU Achievements in National Championships</a:t>
            </a:r>
            <a:endParaRPr lang="en-US" sz="3000" dirty="0"/>
          </a:p>
        </p:txBody>
      </p:sp>
      <p:sp>
        <p:nvSpPr>
          <p:cNvPr id="3" name="Content Placeholder 2"/>
          <p:cNvSpPr>
            <a:spLocks noGrp="1"/>
          </p:cNvSpPr>
          <p:nvPr>
            <p:ph idx="1"/>
          </p:nvPr>
        </p:nvSpPr>
        <p:spPr>
          <a:xfrm>
            <a:off x="0" y="1295400"/>
            <a:ext cx="9144000" cy="5562600"/>
          </a:xfrm>
        </p:spPr>
        <p:txBody>
          <a:bodyPr>
            <a:normAutofit/>
          </a:bodyPr>
          <a:lstStyle/>
          <a:p>
            <a:pPr>
              <a:buNone/>
            </a:pPr>
            <a:endParaRPr lang="en-US" sz="1300" dirty="0" smtClean="0">
              <a:latin typeface="Times New Roman" pitchFamily="18" charset="0"/>
              <a:cs typeface="Times New Roman" pitchFamily="18" charset="0"/>
            </a:endParaRPr>
          </a:p>
          <a:p>
            <a:pPr>
              <a:buNone/>
            </a:pPr>
            <a:endParaRPr lang="en-US" sz="1300" dirty="0" smtClean="0">
              <a:latin typeface="Times New Roman" pitchFamily="18" charset="0"/>
              <a:cs typeface="Times New Roman" pitchFamily="18" charset="0"/>
            </a:endParaRPr>
          </a:p>
          <a:p>
            <a:pPr>
              <a:buNone/>
            </a:pPr>
            <a:endParaRPr lang="en-US" sz="1300" dirty="0" smtClean="0">
              <a:latin typeface="Times New Roman" pitchFamily="18" charset="0"/>
              <a:cs typeface="Times New Roman" pitchFamily="18" charset="0"/>
            </a:endParaRPr>
          </a:p>
          <a:p>
            <a:pPr>
              <a:buNone/>
            </a:pPr>
            <a:r>
              <a:rPr lang="en-US" sz="1300" dirty="0" smtClean="0">
                <a:latin typeface="Times New Roman" pitchFamily="18" charset="0"/>
                <a:cs typeface="Times New Roman" pitchFamily="18" charset="0"/>
              </a:rPr>
              <a:t>25</a:t>
            </a:r>
          </a:p>
          <a:p>
            <a:pPr>
              <a:buNone/>
            </a:pPr>
            <a:endParaRPr lang="en-US" sz="1300" baseline="30000" dirty="0" smtClean="0">
              <a:latin typeface="Times New Roman" pitchFamily="18" charset="0"/>
              <a:cs typeface="Times New Roman" pitchFamily="18" charset="0"/>
            </a:endParaRPr>
          </a:p>
          <a:p>
            <a:pPr>
              <a:buNone/>
            </a:pPr>
            <a:endParaRPr lang="en-US" sz="1300" baseline="30000" dirty="0" smtClean="0">
              <a:latin typeface="Times New Roman" pitchFamily="18" charset="0"/>
              <a:cs typeface="Times New Roman" pitchFamily="18" charset="0"/>
            </a:endParaRPr>
          </a:p>
          <a:p>
            <a:pPr>
              <a:buNone/>
            </a:pPr>
            <a:endParaRPr lang="en-US" sz="1300" baseline="30000" dirty="0" smtClean="0">
              <a:latin typeface="Times New Roman" pitchFamily="18" charset="0"/>
              <a:cs typeface="Times New Roman" pitchFamily="18" charset="0"/>
            </a:endParaRPr>
          </a:p>
          <a:p>
            <a:pPr>
              <a:buNone/>
            </a:pPr>
            <a:endParaRPr lang="en-US" sz="1300" baseline="30000" dirty="0" smtClean="0">
              <a:latin typeface="Times New Roman" pitchFamily="18" charset="0"/>
              <a:cs typeface="Times New Roman" pitchFamily="18" charset="0"/>
            </a:endParaRPr>
          </a:p>
          <a:p>
            <a:pPr>
              <a:buNone/>
            </a:pPr>
            <a:endParaRPr lang="en-US" sz="1300" baseline="30000" dirty="0" smtClean="0">
              <a:latin typeface="Times New Roman" pitchFamily="18" charset="0"/>
              <a:cs typeface="Times New Roman" pitchFamily="18" charset="0"/>
            </a:endParaRPr>
          </a:p>
          <a:p>
            <a:pPr>
              <a:buNone/>
            </a:pPr>
            <a:endParaRPr lang="en-US" sz="1300" baseline="30000" dirty="0" smtClean="0">
              <a:latin typeface="Times New Roman" pitchFamily="18" charset="0"/>
              <a:cs typeface="Times New Roman" pitchFamily="18" charset="0"/>
            </a:endParaRPr>
          </a:p>
          <a:p>
            <a:pPr>
              <a:buNone/>
            </a:pPr>
            <a:endParaRPr lang="en-US" sz="1300" baseline="30000" dirty="0" smtClean="0">
              <a:latin typeface="Times New Roman" pitchFamily="18" charset="0"/>
              <a:cs typeface="Times New Roman" pitchFamily="18" charset="0"/>
            </a:endParaRPr>
          </a:p>
          <a:p>
            <a:pPr>
              <a:buNone/>
            </a:pPr>
            <a:endParaRPr lang="en-US" sz="1300" baseline="30000" dirty="0" smtClean="0">
              <a:latin typeface="Times New Roman" pitchFamily="18" charset="0"/>
              <a:cs typeface="Times New Roman" pitchFamily="18" charset="0"/>
            </a:endParaRPr>
          </a:p>
          <a:p>
            <a:pPr>
              <a:buNone/>
            </a:pPr>
            <a:endParaRPr lang="en-US" sz="1300" baseline="30000" dirty="0" smtClean="0">
              <a:latin typeface="Times New Roman" pitchFamily="18" charset="0"/>
              <a:cs typeface="Times New Roman" pitchFamily="18" charset="0"/>
            </a:endParaRPr>
          </a:p>
          <a:p>
            <a:pPr>
              <a:buNone/>
            </a:pPr>
            <a:r>
              <a:rPr lang="en-US" sz="1300" dirty="0" smtClean="0">
                <a:latin typeface="Times New Roman" pitchFamily="18" charset="0"/>
                <a:cs typeface="Times New Roman" pitchFamily="18" charset="0"/>
              </a:rPr>
              <a:t>25</a:t>
            </a:r>
            <a:r>
              <a:rPr lang="en-US" sz="1300" baseline="30000" dirty="0" smtClean="0">
                <a:latin typeface="Times New Roman" pitchFamily="18" charset="0"/>
                <a:cs typeface="Times New Roman" pitchFamily="18" charset="0"/>
              </a:rPr>
              <a:t>th</a:t>
            </a:r>
            <a:r>
              <a:rPr lang="en-US" sz="1300" dirty="0" smtClean="0">
                <a:latin typeface="Times New Roman" pitchFamily="18" charset="0"/>
                <a:cs typeface="Times New Roman" pitchFamily="18" charset="0"/>
              </a:rPr>
              <a:t> Senior National Wushu Championship                 5</a:t>
            </a:r>
            <a:r>
              <a:rPr lang="en-US" sz="1300" baseline="30000" dirty="0" smtClean="0">
                <a:latin typeface="Times New Roman" pitchFamily="18" charset="0"/>
                <a:cs typeface="Times New Roman" pitchFamily="18" charset="0"/>
              </a:rPr>
              <a:t>th</a:t>
            </a:r>
            <a:r>
              <a:rPr lang="en-US" sz="1300" dirty="0" smtClean="0">
                <a:latin typeface="Times New Roman" pitchFamily="18" charset="0"/>
                <a:cs typeface="Times New Roman" pitchFamily="18" charset="0"/>
              </a:rPr>
              <a:t> Federation Cup                       17</a:t>
            </a:r>
            <a:r>
              <a:rPr lang="en-US" sz="1300" baseline="30000" dirty="0" smtClean="0">
                <a:latin typeface="Times New Roman" pitchFamily="18" charset="0"/>
                <a:cs typeface="Times New Roman" pitchFamily="18" charset="0"/>
              </a:rPr>
              <a:t>th</a:t>
            </a:r>
            <a:r>
              <a:rPr lang="en-US" sz="1300" dirty="0" smtClean="0">
                <a:latin typeface="Times New Roman" pitchFamily="18" charset="0"/>
                <a:cs typeface="Times New Roman" pitchFamily="18" charset="0"/>
              </a:rPr>
              <a:t> Sub – junior National Wushu Championship</a:t>
            </a:r>
          </a:p>
          <a:p>
            <a:endParaRPr lang="en-US" sz="1300" dirty="0" smtClean="0"/>
          </a:p>
          <a:p>
            <a:endParaRPr lang="en-US" sz="1300" dirty="0" smtClean="0"/>
          </a:p>
          <a:p>
            <a:endParaRPr lang="en-US" sz="1300" dirty="0" smtClean="0"/>
          </a:p>
          <a:p>
            <a:endParaRPr lang="en-US" sz="1300" dirty="0" smtClean="0"/>
          </a:p>
          <a:p>
            <a:endParaRPr lang="en-US" sz="1300" dirty="0" smtClean="0"/>
          </a:p>
          <a:p>
            <a:endParaRPr lang="en-US" sz="1300" dirty="0" smtClean="0"/>
          </a:p>
          <a:p>
            <a:endParaRPr lang="en-US" sz="1300" dirty="0" smtClean="0"/>
          </a:p>
          <a:p>
            <a:endParaRPr lang="en-US" sz="1300" dirty="0" smtClean="0"/>
          </a:p>
          <a:p>
            <a:endParaRPr lang="en-US" sz="1300" dirty="0" smtClean="0"/>
          </a:p>
          <a:p>
            <a:endParaRPr lang="en-US" sz="1300" dirty="0" smtClean="0"/>
          </a:p>
          <a:p>
            <a:pPr>
              <a:buNone/>
            </a:pPr>
            <a:endParaRPr lang="en-US" sz="1300" dirty="0" smtClean="0">
              <a:latin typeface="Times New Roman" pitchFamily="18" charset="0"/>
              <a:cs typeface="Times New Roman" pitchFamily="18" charset="0"/>
            </a:endParaRPr>
          </a:p>
          <a:p>
            <a:pPr>
              <a:buNone/>
            </a:pPr>
            <a:r>
              <a:rPr lang="en-US" sz="1300" dirty="0" smtClean="0">
                <a:latin typeface="Times New Roman" pitchFamily="18" charset="0"/>
                <a:cs typeface="Times New Roman" pitchFamily="18" charset="0"/>
              </a:rPr>
              <a:t>           64</a:t>
            </a:r>
            <a:r>
              <a:rPr lang="en-US" sz="1300" baseline="30000" dirty="0" smtClean="0">
                <a:latin typeface="Times New Roman" pitchFamily="18" charset="0"/>
                <a:cs typeface="Times New Roman" pitchFamily="18" charset="0"/>
              </a:rPr>
              <a:t>th</a:t>
            </a:r>
            <a:r>
              <a:rPr lang="en-US" sz="1300" dirty="0" smtClean="0">
                <a:latin typeface="Times New Roman" pitchFamily="18" charset="0"/>
                <a:cs typeface="Times New Roman" pitchFamily="18" charset="0"/>
              </a:rPr>
              <a:t> SGFI Nationals                                               64</a:t>
            </a:r>
            <a:r>
              <a:rPr lang="en-US" sz="1300" baseline="30000" dirty="0" smtClean="0">
                <a:latin typeface="Times New Roman" pitchFamily="18" charset="0"/>
                <a:cs typeface="Times New Roman" pitchFamily="18" charset="0"/>
              </a:rPr>
              <a:t>th</a:t>
            </a:r>
            <a:r>
              <a:rPr lang="en-US" sz="1300" dirty="0" smtClean="0">
                <a:latin typeface="Times New Roman" pitchFamily="18" charset="0"/>
                <a:cs typeface="Times New Roman" pitchFamily="18" charset="0"/>
              </a:rPr>
              <a:t> SGFI Nationals                          16</a:t>
            </a:r>
            <a:r>
              <a:rPr lang="en-US" sz="1300" baseline="30000" dirty="0" smtClean="0">
                <a:latin typeface="Times New Roman" pitchFamily="18" charset="0"/>
                <a:cs typeface="Times New Roman" pitchFamily="18" charset="0"/>
              </a:rPr>
              <a:t>th</a:t>
            </a:r>
            <a:r>
              <a:rPr lang="en-US" sz="1300" dirty="0" smtClean="0">
                <a:latin typeface="Times New Roman" pitchFamily="18" charset="0"/>
                <a:cs typeface="Times New Roman" pitchFamily="18" charset="0"/>
              </a:rPr>
              <a:t> Junior National Wushu Championship</a:t>
            </a:r>
          </a:p>
          <a:p>
            <a:pPr>
              <a:buNone/>
            </a:pPr>
            <a:endParaRPr lang="en-US" sz="1300" dirty="0" smtClean="0">
              <a:latin typeface="Times New Roman" pitchFamily="18" charset="0"/>
              <a:cs typeface="Times New Roman" pitchFamily="18" charset="0"/>
            </a:endParaRPr>
          </a:p>
          <a:p>
            <a:endParaRPr lang="en-US" sz="1300" dirty="0"/>
          </a:p>
        </p:txBody>
      </p:sp>
      <p:pic>
        <p:nvPicPr>
          <p:cNvPr id="12" name="Picture 6" descr="C:\Users\Admin\Downloads\WhatsApp Image 2021-07-11 at 12.07.21 PM.jpeg"/>
          <p:cNvPicPr>
            <a:picLocks noChangeAspect="1" noChangeArrowheads="1"/>
          </p:cNvPicPr>
          <p:nvPr/>
        </p:nvPicPr>
        <p:blipFill>
          <a:blip r:embed="rId2"/>
          <a:srcRect l="26087" t="1932" r="23188" b="11111"/>
          <a:stretch>
            <a:fillRect/>
          </a:stretch>
        </p:blipFill>
        <p:spPr bwMode="auto">
          <a:xfrm>
            <a:off x="76200" y="4038600"/>
            <a:ext cx="2743200" cy="2438400"/>
          </a:xfrm>
          <a:prstGeom prst="rect">
            <a:avLst/>
          </a:prstGeom>
          <a:noFill/>
        </p:spPr>
      </p:pic>
      <p:pic>
        <p:nvPicPr>
          <p:cNvPr id="13" name="Picture 8" descr="C:\Users\Admin\AppData\Local\Temp\Rar$DRa0.241\WhatsApp Image 2021-07-11 at 12.09.20 PM.jpeg"/>
          <p:cNvPicPr>
            <a:picLocks noChangeAspect="1" noChangeArrowheads="1"/>
          </p:cNvPicPr>
          <p:nvPr/>
        </p:nvPicPr>
        <p:blipFill>
          <a:blip r:embed="rId3" cstate="print"/>
          <a:srcRect t="16908"/>
          <a:stretch>
            <a:fillRect/>
          </a:stretch>
        </p:blipFill>
        <p:spPr bwMode="auto">
          <a:xfrm>
            <a:off x="5867401" y="1371600"/>
            <a:ext cx="3124199" cy="2286000"/>
          </a:xfrm>
          <a:prstGeom prst="rect">
            <a:avLst/>
          </a:prstGeom>
          <a:noFill/>
        </p:spPr>
      </p:pic>
      <p:pic>
        <p:nvPicPr>
          <p:cNvPr id="14" name="Picture 6" descr="C:\Users\Admin\Downloads\WhatsApp Image 2021-07-11 at 1.01.21 PM (1).jpeg"/>
          <p:cNvPicPr>
            <a:picLocks noChangeAspect="1" noChangeArrowheads="1"/>
          </p:cNvPicPr>
          <p:nvPr/>
        </p:nvPicPr>
        <p:blipFill>
          <a:blip r:embed="rId4"/>
          <a:srcRect l="2515" t="24471" r="1899" b="5882"/>
          <a:stretch>
            <a:fillRect/>
          </a:stretch>
        </p:blipFill>
        <p:spPr bwMode="auto">
          <a:xfrm>
            <a:off x="76200" y="1371600"/>
            <a:ext cx="2819400" cy="2286000"/>
          </a:xfrm>
          <a:prstGeom prst="rect">
            <a:avLst/>
          </a:prstGeom>
          <a:noFill/>
        </p:spPr>
      </p:pic>
      <p:pic>
        <p:nvPicPr>
          <p:cNvPr id="15" name="Picture 5" descr="C:\Users\Admin\Downloads\WhatsApp Image 2021-07-11 at 1.01.21 PM (2).jpeg"/>
          <p:cNvPicPr>
            <a:picLocks noChangeAspect="1" noChangeArrowheads="1"/>
          </p:cNvPicPr>
          <p:nvPr/>
        </p:nvPicPr>
        <p:blipFill>
          <a:blip r:embed="rId5"/>
          <a:srcRect t="11527" b="7781"/>
          <a:stretch>
            <a:fillRect/>
          </a:stretch>
        </p:blipFill>
        <p:spPr bwMode="auto">
          <a:xfrm>
            <a:off x="2895600" y="1371600"/>
            <a:ext cx="2895600" cy="2285999"/>
          </a:xfrm>
          <a:prstGeom prst="rect">
            <a:avLst/>
          </a:prstGeom>
          <a:noFill/>
        </p:spPr>
      </p:pic>
      <p:pic>
        <p:nvPicPr>
          <p:cNvPr id="16" name="Picture 6" descr="C:\Users\Admin\Downloads\WhatsApp Image 2021-07-11 at 12.14.31 PM.jpeg"/>
          <p:cNvPicPr>
            <a:picLocks noChangeAspect="1" noChangeArrowheads="1"/>
          </p:cNvPicPr>
          <p:nvPr/>
        </p:nvPicPr>
        <p:blipFill>
          <a:blip r:embed="rId6"/>
          <a:srcRect t="16564"/>
          <a:stretch>
            <a:fillRect/>
          </a:stretch>
        </p:blipFill>
        <p:spPr bwMode="auto">
          <a:xfrm>
            <a:off x="6096000" y="4038600"/>
            <a:ext cx="2971800" cy="2438400"/>
          </a:xfrm>
          <a:prstGeom prst="rect">
            <a:avLst/>
          </a:prstGeom>
          <a:noFill/>
        </p:spPr>
      </p:pic>
      <p:pic>
        <p:nvPicPr>
          <p:cNvPr id="17" name="Picture 2" descr="C:\Users\Admin\Downloads\WhatsApp Image 2021-07-11 at 1.01.21 PM (5).jpeg"/>
          <p:cNvPicPr>
            <a:picLocks noChangeAspect="1" noChangeArrowheads="1"/>
          </p:cNvPicPr>
          <p:nvPr/>
        </p:nvPicPr>
        <p:blipFill>
          <a:blip r:embed="rId7"/>
          <a:srcRect l="6154" t="7163"/>
          <a:stretch>
            <a:fillRect/>
          </a:stretch>
        </p:blipFill>
        <p:spPr bwMode="auto">
          <a:xfrm>
            <a:off x="2819400" y="4038600"/>
            <a:ext cx="3200400" cy="243536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smtClean="0">
                <a:latin typeface="Times New Roman" pitchFamily="18" charset="0"/>
                <a:cs typeface="Times New Roman" pitchFamily="18" charset="0"/>
              </a:rPr>
              <a:t>Tamil Nadu WUSHU Achievements in National Championships</a:t>
            </a:r>
            <a:endParaRPr lang="en-US" sz="3000" dirty="0"/>
          </a:p>
        </p:txBody>
      </p:sp>
      <p:sp>
        <p:nvSpPr>
          <p:cNvPr id="3" name="Content Placeholder 2"/>
          <p:cNvSpPr>
            <a:spLocks noGrp="1"/>
          </p:cNvSpPr>
          <p:nvPr>
            <p:ph idx="1"/>
          </p:nvPr>
        </p:nvSpPr>
        <p:spPr>
          <a:xfrm>
            <a:off x="0" y="1371600"/>
            <a:ext cx="9144000" cy="5486400"/>
          </a:xfrm>
        </p:spPr>
        <p:txBody>
          <a:bodyPr>
            <a:normAutofit fontScale="85000" lnSpcReduction="20000"/>
          </a:bodyPr>
          <a:lstStyle/>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smtClean="0"/>
          </a:p>
          <a:p>
            <a:endParaRPr lang="en-US" sz="1100" dirty="0" smtClean="0"/>
          </a:p>
          <a:p>
            <a:pPr>
              <a:buNone/>
            </a:pPr>
            <a:r>
              <a:rPr lang="en-US" sz="1100" dirty="0" smtClean="0">
                <a:latin typeface="Times New Roman" pitchFamily="18" charset="0"/>
                <a:cs typeface="Times New Roman" pitchFamily="18" charset="0"/>
              </a:rPr>
              <a:t> </a:t>
            </a:r>
          </a:p>
          <a:p>
            <a:pPr>
              <a:buNone/>
            </a:pPr>
            <a:r>
              <a:rPr lang="en-US" sz="1100" dirty="0" smtClean="0">
                <a:latin typeface="Times New Roman" pitchFamily="18" charset="0"/>
                <a:cs typeface="Times New Roman" pitchFamily="18" charset="0"/>
              </a:rPr>
              <a:t>  </a:t>
            </a: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400" dirty="0" smtClean="0">
              <a:latin typeface="Times New Roman" pitchFamily="18" charset="0"/>
              <a:cs typeface="Times New Roman" pitchFamily="18" charset="0"/>
            </a:endParaRPr>
          </a:p>
          <a:p>
            <a:pPr>
              <a:buNone/>
            </a:pPr>
            <a:r>
              <a:rPr lang="en-US" sz="1400" dirty="0" smtClean="0">
                <a:latin typeface="Times New Roman" pitchFamily="18" charset="0"/>
                <a:cs typeface="Times New Roman" pitchFamily="18" charset="0"/>
              </a:rPr>
              <a:t>20</a:t>
            </a:r>
            <a:r>
              <a:rPr lang="en-US" sz="1400" baseline="30000" dirty="0" smtClean="0">
                <a:latin typeface="Times New Roman" pitchFamily="18" charset="0"/>
                <a:cs typeface="Times New Roman" pitchFamily="18" charset="0"/>
              </a:rPr>
              <a:t>th</a:t>
            </a:r>
            <a:r>
              <a:rPr lang="en-US" sz="1400" dirty="0" smtClean="0">
                <a:latin typeface="Times New Roman" pitchFamily="18" charset="0"/>
                <a:cs typeface="Times New Roman" pitchFamily="18" charset="0"/>
              </a:rPr>
              <a:t> Sub – Junior National Wushu Championship   18</a:t>
            </a:r>
            <a:r>
              <a:rPr lang="en-US" sz="1400" baseline="30000" dirty="0" smtClean="0">
                <a:latin typeface="Times New Roman" pitchFamily="18" charset="0"/>
                <a:cs typeface="Times New Roman" pitchFamily="18" charset="0"/>
              </a:rPr>
              <a:t>th</a:t>
            </a:r>
            <a:r>
              <a:rPr lang="en-US" sz="1400" dirty="0" smtClean="0">
                <a:latin typeface="Times New Roman" pitchFamily="18" charset="0"/>
                <a:cs typeface="Times New Roman" pitchFamily="18" charset="0"/>
              </a:rPr>
              <a:t> Junior National Wushu Championship            29</a:t>
            </a:r>
            <a:r>
              <a:rPr lang="en-US" sz="1400" baseline="30000" dirty="0" smtClean="0">
                <a:latin typeface="Times New Roman" pitchFamily="18" charset="0"/>
                <a:cs typeface="Times New Roman" pitchFamily="18" charset="0"/>
              </a:rPr>
              <a:t>th</a:t>
            </a:r>
            <a:r>
              <a:rPr lang="en-US" sz="1400" dirty="0" smtClean="0">
                <a:latin typeface="Times New Roman" pitchFamily="18" charset="0"/>
                <a:cs typeface="Times New Roman" pitchFamily="18" charset="0"/>
              </a:rPr>
              <a:t> Senior National Wushu Championship</a:t>
            </a:r>
          </a:p>
          <a:p>
            <a:endParaRPr lang="en-US" sz="1100" dirty="0" smtClean="0">
              <a:latin typeface="Times New Roman" pitchFamily="18" charset="0"/>
              <a:cs typeface="Times New Roman" pitchFamily="18" charset="0"/>
            </a:endParaRPr>
          </a:p>
          <a:p>
            <a:endParaRPr lang="en-US" sz="1100" dirty="0" smtClean="0">
              <a:latin typeface="Times New Roman" pitchFamily="18" charset="0"/>
              <a:cs typeface="Times New Roman" pitchFamily="18" charset="0"/>
            </a:endParaRPr>
          </a:p>
          <a:p>
            <a:endParaRPr lang="en-US" sz="1100" dirty="0" smtClean="0">
              <a:latin typeface="Times New Roman" pitchFamily="18" charset="0"/>
              <a:cs typeface="Times New Roman" pitchFamily="18" charset="0"/>
            </a:endParaRPr>
          </a:p>
          <a:p>
            <a:endParaRPr lang="en-US" sz="1100" dirty="0" smtClean="0">
              <a:latin typeface="Times New Roman" pitchFamily="18" charset="0"/>
              <a:cs typeface="Times New Roman" pitchFamily="18" charset="0"/>
            </a:endParaRPr>
          </a:p>
          <a:p>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endParaRPr lang="en-US" sz="1100" dirty="0" smtClean="0">
              <a:latin typeface="Times New Roman" pitchFamily="18" charset="0"/>
              <a:cs typeface="Times New Roman" pitchFamily="18" charset="0"/>
            </a:endParaRPr>
          </a:p>
          <a:p>
            <a:pPr>
              <a:buNone/>
            </a:pPr>
            <a:r>
              <a:rPr lang="en-US" sz="1100" dirty="0" smtClean="0">
                <a:latin typeface="Times New Roman" pitchFamily="18" charset="0"/>
                <a:cs typeface="Times New Roman" pitchFamily="18" charset="0"/>
              </a:rPr>
              <a:t> </a:t>
            </a:r>
          </a:p>
          <a:p>
            <a:pPr>
              <a:buNone/>
            </a:pPr>
            <a:r>
              <a:rPr lang="en-US" sz="1100" dirty="0" smtClean="0">
                <a:latin typeface="Times New Roman" pitchFamily="18" charset="0"/>
                <a:cs typeface="Times New Roman" pitchFamily="18" charset="0"/>
              </a:rPr>
              <a:t>  </a:t>
            </a:r>
          </a:p>
          <a:p>
            <a:pPr>
              <a:buNone/>
            </a:pPr>
            <a:r>
              <a:rPr lang="en-US" sz="11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16</a:t>
            </a:r>
            <a:r>
              <a:rPr lang="en-US" sz="1400" baseline="30000" dirty="0" smtClean="0">
                <a:latin typeface="Times New Roman" pitchFamily="18" charset="0"/>
                <a:cs typeface="Times New Roman" pitchFamily="18" charset="0"/>
              </a:rPr>
              <a:t>th</a:t>
            </a:r>
            <a:r>
              <a:rPr lang="en-US" sz="1400" dirty="0" smtClean="0">
                <a:latin typeface="Times New Roman" pitchFamily="18" charset="0"/>
                <a:cs typeface="Times New Roman" pitchFamily="18" charset="0"/>
              </a:rPr>
              <a:t> Junior National Wushu Championship                   58</a:t>
            </a:r>
            <a:r>
              <a:rPr lang="en-US" sz="1400" baseline="30000" dirty="0" smtClean="0">
                <a:latin typeface="Times New Roman" pitchFamily="18" charset="0"/>
                <a:cs typeface="Times New Roman" pitchFamily="18" charset="0"/>
              </a:rPr>
              <a:t>th</a:t>
            </a:r>
            <a:r>
              <a:rPr lang="en-US" sz="1400" dirty="0" smtClean="0">
                <a:latin typeface="Times New Roman" pitchFamily="18" charset="0"/>
                <a:cs typeface="Times New Roman" pitchFamily="18" charset="0"/>
              </a:rPr>
              <a:t> Inter Zonal Police Meet                       26</a:t>
            </a:r>
            <a:r>
              <a:rPr lang="en-US" sz="1400" baseline="30000" dirty="0" smtClean="0">
                <a:latin typeface="Times New Roman" pitchFamily="18" charset="0"/>
                <a:cs typeface="Times New Roman" pitchFamily="18" charset="0"/>
              </a:rPr>
              <a:t>th</a:t>
            </a:r>
            <a:r>
              <a:rPr lang="en-US" sz="1400" dirty="0" smtClean="0">
                <a:latin typeface="Times New Roman" pitchFamily="18" charset="0"/>
                <a:cs typeface="Times New Roman" pitchFamily="18" charset="0"/>
              </a:rPr>
              <a:t> Senior National Wushu Championship</a:t>
            </a:r>
          </a:p>
        </p:txBody>
      </p:sp>
      <p:pic>
        <p:nvPicPr>
          <p:cNvPr id="5" name="Picture 6" descr="C:\Users\Admin\AppData\Local\Temp\Rar$DRa0.415\WhatsApp Image 2021-07-11 at 11.15.17 AM (5).jpeg"/>
          <p:cNvPicPr>
            <a:picLocks noChangeAspect="1" noChangeArrowheads="1"/>
          </p:cNvPicPr>
          <p:nvPr/>
        </p:nvPicPr>
        <p:blipFill>
          <a:blip r:embed="rId2"/>
          <a:srcRect l="5357" t="19048" r="8929"/>
          <a:stretch>
            <a:fillRect/>
          </a:stretch>
        </p:blipFill>
        <p:spPr bwMode="auto">
          <a:xfrm>
            <a:off x="76200" y="1371600"/>
            <a:ext cx="2895600" cy="2514600"/>
          </a:xfrm>
          <a:prstGeom prst="rect">
            <a:avLst/>
          </a:prstGeom>
          <a:noFill/>
        </p:spPr>
      </p:pic>
      <p:pic>
        <p:nvPicPr>
          <p:cNvPr id="12290" name="Picture 2" descr="C:\Users\Admin\AppData\Local\Temp\Rar$DRa0.236\WhatsApp Image 2021-07-11 at 11.15.17 AM (6).jpeg"/>
          <p:cNvPicPr>
            <a:picLocks noChangeAspect="1" noChangeArrowheads="1"/>
          </p:cNvPicPr>
          <p:nvPr/>
        </p:nvPicPr>
        <p:blipFill>
          <a:blip r:embed="rId3"/>
          <a:srcRect l="1667" t="1179" r="2500"/>
          <a:stretch>
            <a:fillRect/>
          </a:stretch>
        </p:blipFill>
        <p:spPr bwMode="auto">
          <a:xfrm>
            <a:off x="3048000" y="1371601"/>
            <a:ext cx="2971800" cy="2514599"/>
          </a:xfrm>
          <a:prstGeom prst="rect">
            <a:avLst/>
          </a:prstGeom>
          <a:noFill/>
        </p:spPr>
      </p:pic>
      <p:pic>
        <p:nvPicPr>
          <p:cNvPr id="12291" name="Picture 3" descr="C:\Users\Admin\AppData\Local\Temp\Rar$DRa0.674\WhatsApp Image 2021-07-11 at 11.15.17 AM (7).jpeg"/>
          <p:cNvPicPr>
            <a:picLocks noChangeAspect="1" noChangeArrowheads="1"/>
          </p:cNvPicPr>
          <p:nvPr/>
        </p:nvPicPr>
        <p:blipFill>
          <a:blip r:embed="rId4"/>
          <a:srcRect b="19497"/>
          <a:stretch>
            <a:fillRect/>
          </a:stretch>
        </p:blipFill>
        <p:spPr bwMode="auto">
          <a:xfrm>
            <a:off x="6045200" y="1371600"/>
            <a:ext cx="2946400" cy="2514600"/>
          </a:xfrm>
          <a:prstGeom prst="rect">
            <a:avLst/>
          </a:prstGeom>
          <a:noFill/>
        </p:spPr>
      </p:pic>
      <p:pic>
        <p:nvPicPr>
          <p:cNvPr id="12293" name="Picture 5" descr="C:\Users\Admin\Downloads\WhatsApp Image 2021-07-11 at 11.15.17 AM.jpeg"/>
          <p:cNvPicPr>
            <a:picLocks noChangeAspect="1" noChangeArrowheads="1"/>
          </p:cNvPicPr>
          <p:nvPr/>
        </p:nvPicPr>
        <p:blipFill>
          <a:blip r:embed="rId5"/>
          <a:srcRect/>
          <a:stretch>
            <a:fillRect/>
          </a:stretch>
        </p:blipFill>
        <p:spPr bwMode="auto">
          <a:xfrm>
            <a:off x="152400" y="4267200"/>
            <a:ext cx="2743200" cy="2286000"/>
          </a:xfrm>
          <a:prstGeom prst="rect">
            <a:avLst/>
          </a:prstGeom>
          <a:noFill/>
        </p:spPr>
      </p:pic>
      <p:pic>
        <p:nvPicPr>
          <p:cNvPr id="12295" name="Picture 7" descr="C:\Users\Admin\Downloads\WhatsApp Image 2021-07-11 at 11.15.17 AM (3).jpeg"/>
          <p:cNvPicPr>
            <a:picLocks noChangeAspect="1" noChangeArrowheads="1"/>
          </p:cNvPicPr>
          <p:nvPr/>
        </p:nvPicPr>
        <p:blipFill>
          <a:blip r:embed="rId6"/>
          <a:srcRect l="3409" b="22727"/>
          <a:stretch>
            <a:fillRect/>
          </a:stretch>
        </p:blipFill>
        <p:spPr bwMode="auto">
          <a:xfrm>
            <a:off x="6045200" y="4267200"/>
            <a:ext cx="2946400" cy="2286000"/>
          </a:xfrm>
          <a:prstGeom prst="rect">
            <a:avLst/>
          </a:prstGeom>
          <a:noFill/>
        </p:spPr>
      </p:pic>
      <p:pic>
        <p:nvPicPr>
          <p:cNvPr id="10" name="Picture 8" descr="C:\Users\Admin\Downloads\WhatsApp Image 2021-07-11 at 12.36.58 PM (2).jpeg"/>
          <p:cNvPicPr>
            <a:picLocks noChangeAspect="1" noChangeArrowheads="1"/>
          </p:cNvPicPr>
          <p:nvPr/>
        </p:nvPicPr>
        <p:blipFill>
          <a:blip r:embed="rId7"/>
          <a:srcRect t="16981" b="3774"/>
          <a:stretch>
            <a:fillRect/>
          </a:stretch>
        </p:blipFill>
        <p:spPr bwMode="auto">
          <a:xfrm>
            <a:off x="3048000" y="4267200"/>
            <a:ext cx="2971800" cy="22860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latin typeface="Times New Roman" pitchFamily="18" charset="0"/>
                <a:cs typeface="Times New Roman" pitchFamily="18" charset="0"/>
              </a:rPr>
              <a:t>Tamil Nadu WUSHU Achievements in National Championships</a:t>
            </a:r>
            <a:endParaRPr lang="en-US" sz="3000" dirty="0"/>
          </a:p>
        </p:txBody>
      </p:sp>
      <p:sp>
        <p:nvSpPr>
          <p:cNvPr id="3" name="Content Placeholder 2"/>
          <p:cNvSpPr>
            <a:spLocks noGrp="1"/>
          </p:cNvSpPr>
          <p:nvPr>
            <p:ph idx="1"/>
          </p:nvPr>
        </p:nvSpPr>
        <p:spPr>
          <a:xfrm>
            <a:off x="0" y="1600200"/>
            <a:ext cx="9144000" cy="5257800"/>
          </a:xfrm>
        </p:spPr>
        <p:txBody>
          <a:bodyPr/>
          <a:lstStyle/>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a:buNone/>
            </a:pPr>
            <a:r>
              <a:rPr lang="en-US" sz="1200" dirty="0" smtClean="0">
                <a:latin typeface="Times New Roman" pitchFamily="18" charset="0"/>
                <a:cs typeface="Times New Roman" pitchFamily="18" charset="0"/>
              </a:rPr>
              <a:t>26</a:t>
            </a:r>
            <a:r>
              <a:rPr lang="en-US" sz="1200" baseline="30000" dirty="0" smtClean="0">
                <a:latin typeface="Times New Roman" pitchFamily="18" charset="0"/>
                <a:cs typeface="Times New Roman" pitchFamily="18" charset="0"/>
              </a:rPr>
              <a:t>th</a:t>
            </a:r>
            <a:r>
              <a:rPr lang="en-US" sz="1200" dirty="0" smtClean="0">
                <a:latin typeface="Times New Roman" pitchFamily="18" charset="0"/>
                <a:cs typeface="Times New Roman" pitchFamily="18" charset="0"/>
              </a:rPr>
              <a:t> Senior National Wushu Championship   17</a:t>
            </a:r>
            <a:r>
              <a:rPr lang="en-US" sz="1200" baseline="30000" dirty="0" smtClean="0">
                <a:latin typeface="Times New Roman" pitchFamily="18" charset="0"/>
                <a:cs typeface="Times New Roman" pitchFamily="18" charset="0"/>
              </a:rPr>
              <a:t>th</a:t>
            </a:r>
            <a:r>
              <a:rPr lang="en-US" sz="1200" dirty="0" smtClean="0">
                <a:latin typeface="Times New Roman" pitchFamily="18" charset="0"/>
                <a:cs typeface="Times New Roman" pitchFamily="18" charset="0"/>
              </a:rPr>
              <a:t> Sub – Junior National Wushu Championship 18</a:t>
            </a:r>
            <a:r>
              <a:rPr lang="en-US" sz="1200" baseline="30000" dirty="0" smtClean="0">
                <a:latin typeface="Times New Roman" pitchFamily="18" charset="0"/>
                <a:cs typeface="Times New Roman" pitchFamily="18" charset="0"/>
              </a:rPr>
              <a:t>th</a:t>
            </a:r>
            <a:r>
              <a:rPr lang="en-US" sz="1200" dirty="0" smtClean="0">
                <a:latin typeface="Times New Roman" pitchFamily="18" charset="0"/>
                <a:cs typeface="Times New Roman" pitchFamily="18" charset="0"/>
              </a:rPr>
              <a:t> Sub – Junior National Wushu Championship</a:t>
            </a:r>
          </a:p>
          <a:p>
            <a:pPr>
              <a:buNone/>
            </a:pPr>
            <a:endParaRPr lang="en-US" sz="1200" dirty="0" smtClean="0">
              <a:latin typeface="Times New Roman" pitchFamily="18" charset="0"/>
              <a:cs typeface="Times New Roman" pitchFamily="18" charset="0"/>
            </a:endParaRPr>
          </a:p>
          <a:p>
            <a:pPr>
              <a:buNone/>
            </a:pPr>
            <a:endParaRPr lang="en-US" sz="1200" dirty="0" smtClean="0">
              <a:latin typeface="Times New Roman" pitchFamily="18" charset="0"/>
              <a:cs typeface="Times New Roman" pitchFamily="18" charset="0"/>
            </a:endParaRPr>
          </a:p>
          <a:p>
            <a:pPr>
              <a:buNone/>
            </a:pPr>
            <a:endParaRPr lang="en-US" sz="1200" dirty="0" smtClean="0">
              <a:latin typeface="Times New Roman" pitchFamily="18" charset="0"/>
              <a:cs typeface="Times New Roman" pitchFamily="18" charset="0"/>
            </a:endParaRPr>
          </a:p>
          <a:p>
            <a:pPr>
              <a:buNone/>
            </a:pPr>
            <a:endParaRPr lang="en-US" sz="1200" dirty="0" smtClean="0">
              <a:latin typeface="Times New Roman" pitchFamily="18" charset="0"/>
              <a:cs typeface="Times New Roman" pitchFamily="18" charset="0"/>
            </a:endParaRPr>
          </a:p>
          <a:p>
            <a:pPr>
              <a:buNone/>
            </a:pPr>
            <a:endParaRPr lang="en-US" sz="1200" dirty="0" smtClean="0">
              <a:latin typeface="Times New Roman" pitchFamily="18" charset="0"/>
              <a:cs typeface="Times New Roman" pitchFamily="18" charset="0"/>
            </a:endParaRPr>
          </a:p>
          <a:p>
            <a:pPr>
              <a:buNone/>
            </a:pPr>
            <a:endParaRPr lang="en-US" sz="1200" dirty="0" smtClean="0">
              <a:latin typeface="Times New Roman" pitchFamily="18" charset="0"/>
              <a:cs typeface="Times New Roman" pitchFamily="18" charset="0"/>
            </a:endParaRPr>
          </a:p>
          <a:p>
            <a:pPr>
              <a:buNone/>
            </a:pPr>
            <a:endParaRPr lang="en-US" sz="1200" dirty="0" smtClean="0">
              <a:latin typeface="Times New Roman" pitchFamily="18" charset="0"/>
              <a:cs typeface="Times New Roman" pitchFamily="18" charset="0"/>
            </a:endParaRPr>
          </a:p>
          <a:p>
            <a:pPr>
              <a:buNone/>
            </a:pPr>
            <a:endParaRPr lang="en-US" sz="1200" dirty="0" smtClean="0">
              <a:latin typeface="Times New Roman" pitchFamily="18" charset="0"/>
              <a:cs typeface="Times New Roman" pitchFamily="18" charset="0"/>
            </a:endParaRPr>
          </a:p>
          <a:p>
            <a:pPr>
              <a:buNone/>
            </a:pPr>
            <a:endParaRPr lang="en-US" sz="1200" dirty="0" smtClean="0">
              <a:latin typeface="Times New Roman" pitchFamily="18" charset="0"/>
              <a:cs typeface="Times New Roman" pitchFamily="18" charset="0"/>
            </a:endParaRPr>
          </a:p>
          <a:p>
            <a:pPr>
              <a:buNone/>
            </a:pPr>
            <a:endParaRPr lang="en-US" sz="1200" dirty="0" smtClean="0">
              <a:latin typeface="Times New Roman" pitchFamily="18" charset="0"/>
              <a:cs typeface="Times New Roman" pitchFamily="18" charset="0"/>
            </a:endParaRPr>
          </a:p>
          <a:p>
            <a:pPr>
              <a:buNone/>
            </a:pPr>
            <a:endParaRPr lang="en-US" sz="1200" dirty="0" smtClean="0">
              <a:latin typeface="Times New Roman" pitchFamily="18" charset="0"/>
              <a:cs typeface="Times New Roman" pitchFamily="18" charset="0"/>
            </a:endParaRPr>
          </a:p>
          <a:p>
            <a:pPr>
              <a:buNone/>
            </a:pPr>
            <a:r>
              <a:rPr lang="en-US" sz="1200" dirty="0" smtClean="0">
                <a:latin typeface="Times New Roman" pitchFamily="18" charset="0"/>
                <a:cs typeface="Times New Roman" pitchFamily="18" charset="0"/>
              </a:rPr>
              <a:t>                     </a:t>
            </a:r>
            <a:r>
              <a:rPr lang="en-US" sz="1200" b="1" dirty="0" smtClean="0">
                <a:latin typeface="Times New Roman" pitchFamily="18" charset="0"/>
                <a:cs typeface="Times New Roman" pitchFamily="18" charset="0"/>
              </a:rPr>
              <a:t>65</a:t>
            </a:r>
            <a:r>
              <a:rPr lang="en-US" sz="1200" b="1" baseline="30000" dirty="0" smtClean="0">
                <a:latin typeface="Times New Roman" pitchFamily="18" charset="0"/>
                <a:cs typeface="Times New Roman" pitchFamily="18" charset="0"/>
              </a:rPr>
              <a:t>th</a:t>
            </a:r>
            <a:r>
              <a:rPr lang="en-US" sz="1200" b="1" dirty="0" smtClean="0">
                <a:latin typeface="Times New Roman" pitchFamily="18" charset="0"/>
                <a:cs typeface="Times New Roman" pitchFamily="18" charset="0"/>
              </a:rPr>
              <a:t> SGFI National Medal Winners with DPI and SDAT Member Secretary </a:t>
            </a:r>
            <a:r>
              <a:rPr lang="en-US" sz="1200" dirty="0" smtClean="0">
                <a:latin typeface="Times New Roman" pitchFamily="18" charset="0"/>
                <a:cs typeface="Times New Roman" pitchFamily="18" charset="0"/>
              </a:rPr>
              <a:t>            19</a:t>
            </a:r>
            <a:r>
              <a:rPr lang="en-US" sz="1200" baseline="30000" dirty="0" smtClean="0">
                <a:latin typeface="Times New Roman" pitchFamily="18" charset="0"/>
                <a:cs typeface="Times New Roman" pitchFamily="18" charset="0"/>
              </a:rPr>
              <a:t>th</a:t>
            </a:r>
            <a:r>
              <a:rPr lang="en-US" sz="1200" dirty="0" smtClean="0">
                <a:latin typeface="Times New Roman" pitchFamily="18" charset="0"/>
                <a:cs typeface="Times New Roman" pitchFamily="18" charset="0"/>
              </a:rPr>
              <a:t> Junior National Wushu Championship</a:t>
            </a:r>
            <a:endParaRPr lang="en-US" sz="1200" dirty="0"/>
          </a:p>
        </p:txBody>
      </p:sp>
      <p:pic>
        <p:nvPicPr>
          <p:cNvPr id="4" name="Picture 2" descr="C:\Users\Admin\AppData\Local\Temp\Rar$DRa0.207\WhatsApp Image 2021-07-11 at 11.15.17 AM (1).jpeg"/>
          <p:cNvPicPr>
            <a:picLocks noChangeAspect="1" noChangeArrowheads="1"/>
          </p:cNvPicPr>
          <p:nvPr/>
        </p:nvPicPr>
        <p:blipFill>
          <a:blip r:embed="rId2"/>
          <a:srcRect r="5788" b="7389"/>
          <a:stretch>
            <a:fillRect/>
          </a:stretch>
        </p:blipFill>
        <p:spPr bwMode="auto">
          <a:xfrm>
            <a:off x="76200" y="1371600"/>
            <a:ext cx="2666999" cy="2514600"/>
          </a:xfrm>
          <a:prstGeom prst="rect">
            <a:avLst/>
          </a:prstGeom>
          <a:noFill/>
        </p:spPr>
      </p:pic>
      <p:pic>
        <p:nvPicPr>
          <p:cNvPr id="6" name="Picture 4" descr="C:\Users\Admin\AppData\Local\Temp\Rar$DRa0.609\WhatsApp Image 2021-07-11 at 11.15.17 AM (3).jpeg"/>
          <p:cNvPicPr>
            <a:picLocks noChangeAspect="1" noChangeArrowheads="1"/>
          </p:cNvPicPr>
          <p:nvPr/>
        </p:nvPicPr>
        <p:blipFill>
          <a:blip r:embed="rId3"/>
          <a:srcRect l="15942" t="34783" r="7246"/>
          <a:stretch>
            <a:fillRect/>
          </a:stretch>
        </p:blipFill>
        <p:spPr bwMode="auto">
          <a:xfrm>
            <a:off x="5867400" y="1371600"/>
            <a:ext cx="3200400" cy="2514600"/>
          </a:xfrm>
          <a:prstGeom prst="rect">
            <a:avLst/>
          </a:prstGeom>
          <a:noFill/>
        </p:spPr>
      </p:pic>
      <p:pic>
        <p:nvPicPr>
          <p:cNvPr id="13316" name="Picture 4" descr="C:\Users\Admin\Downloads\WhatsApp Image 2021-07-11 at 11.41.05 AM.jpeg"/>
          <p:cNvPicPr>
            <a:picLocks noChangeAspect="1" noChangeArrowheads="1"/>
          </p:cNvPicPr>
          <p:nvPr/>
        </p:nvPicPr>
        <p:blipFill>
          <a:blip r:embed="rId4"/>
          <a:srcRect l="4167" r="8333" b="12500"/>
          <a:stretch>
            <a:fillRect/>
          </a:stretch>
        </p:blipFill>
        <p:spPr bwMode="auto">
          <a:xfrm>
            <a:off x="2819400" y="1371600"/>
            <a:ext cx="2971800" cy="2514600"/>
          </a:xfrm>
          <a:prstGeom prst="rect">
            <a:avLst/>
          </a:prstGeom>
          <a:noFill/>
        </p:spPr>
      </p:pic>
      <p:pic>
        <p:nvPicPr>
          <p:cNvPr id="13317" name="Picture 5" descr="C:\Users\Admin\Downloads\WhatsApp Image 2021-07-11 at 11.41.49 AM.jpeg"/>
          <p:cNvPicPr>
            <a:picLocks noChangeAspect="1" noChangeArrowheads="1"/>
          </p:cNvPicPr>
          <p:nvPr/>
        </p:nvPicPr>
        <p:blipFill>
          <a:blip r:embed="rId5"/>
          <a:srcRect t="6394"/>
          <a:stretch>
            <a:fillRect/>
          </a:stretch>
        </p:blipFill>
        <p:spPr bwMode="auto">
          <a:xfrm>
            <a:off x="6019800" y="4214941"/>
            <a:ext cx="3048000" cy="2262059"/>
          </a:xfrm>
          <a:prstGeom prst="rect">
            <a:avLst/>
          </a:prstGeom>
          <a:noFill/>
        </p:spPr>
      </p:pic>
      <p:pic>
        <p:nvPicPr>
          <p:cNvPr id="2050" name="Picture 2" descr="C:\Users\Admin\Downloads\WhatsApp Image 2021-07-11 at 7.37.25 PM.jpeg"/>
          <p:cNvPicPr>
            <a:picLocks noChangeAspect="1" noChangeArrowheads="1"/>
          </p:cNvPicPr>
          <p:nvPr/>
        </p:nvPicPr>
        <p:blipFill>
          <a:blip r:embed="rId6"/>
          <a:srcRect t="11603" r="20253" b="7384"/>
          <a:stretch>
            <a:fillRect/>
          </a:stretch>
        </p:blipFill>
        <p:spPr bwMode="auto">
          <a:xfrm>
            <a:off x="3019425" y="4191000"/>
            <a:ext cx="2924175" cy="2285999"/>
          </a:xfrm>
          <a:prstGeom prst="rect">
            <a:avLst/>
          </a:prstGeom>
          <a:noFill/>
        </p:spPr>
      </p:pic>
      <p:pic>
        <p:nvPicPr>
          <p:cNvPr id="2051" name="Picture 3" descr="C:\Users\Admin\Downloads\WhatsApp Image 2021-07-11 at 7.37.59 PM.jpeg"/>
          <p:cNvPicPr>
            <a:picLocks noChangeAspect="1" noChangeArrowheads="1"/>
          </p:cNvPicPr>
          <p:nvPr/>
        </p:nvPicPr>
        <p:blipFill>
          <a:blip r:embed="rId7"/>
          <a:srcRect l="14000" t="17143" r="7250"/>
          <a:stretch>
            <a:fillRect/>
          </a:stretch>
        </p:blipFill>
        <p:spPr bwMode="auto">
          <a:xfrm>
            <a:off x="76200" y="4191000"/>
            <a:ext cx="2971800" cy="22860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latin typeface="Times New Roman" pitchFamily="18" charset="0"/>
                <a:cs typeface="Times New Roman" pitchFamily="18" charset="0"/>
              </a:rPr>
              <a:t>Tamil Nadu WUSHU Achievements in National Championships</a:t>
            </a:r>
            <a:endParaRPr lang="en-US" sz="3000" dirty="0"/>
          </a:p>
        </p:txBody>
      </p:sp>
      <p:sp>
        <p:nvSpPr>
          <p:cNvPr id="3" name="Content Placeholder 2"/>
          <p:cNvSpPr>
            <a:spLocks noGrp="1"/>
          </p:cNvSpPr>
          <p:nvPr>
            <p:ph idx="1"/>
          </p:nvPr>
        </p:nvSpPr>
        <p:spPr>
          <a:xfrm>
            <a:off x="0" y="1600200"/>
            <a:ext cx="9144000" cy="5257800"/>
          </a:xfrm>
        </p:spPr>
        <p:txBody>
          <a:bodyPr>
            <a:normAutofit fontScale="92500" lnSpcReduction="20000"/>
          </a:bodyPr>
          <a:lstStyle/>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pPr>
              <a:buNone/>
            </a:pPr>
            <a:endParaRPr lang="en-US" sz="1500" dirty="0" smtClean="0">
              <a:latin typeface="Times New Roman" pitchFamily="18" charset="0"/>
              <a:cs typeface="Times New Roman" pitchFamily="18" charset="0"/>
            </a:endParaRPr>
          </a:p>
          <a:p>
            <a:pPr>
              <a:buNone/>
            </a:pPr>
            <a:r>
              <a:rPr lang="en-US" sz="1400" dirty="0" smtClean="0">
                <a:latin typeface="Times New Roman" pitchFamily="18" charset="0"/>
                <a:cs typeface="Times New Roman" pitchFamily="18" charset="0"/>
              </a:rPr>
              <a:t>All India Inter University Wushu Championship                </a:t>
            </a:r>
            <a:r>
              <a:rPr lang="en-US" sz="1600" dirty="0" smtClean="0">
                <a:latin typeface="Times New Roman" pitchFamily="18" charset="0"/>
                <a:cs typeface="Times New Roman" pitchFamily="18" charset="0"/>
              </a:rPr>
              <a:t>28</a:t>
            </a:r>
            <a:r>
              <a:rPr lang="en-US" sz="1600" baseline="30000" dirty="0" smtClean="0">
                <a:latin typeface="Times New Roman" pitchFamily="18" charset="0"/>
                <a:cs typeface="Times New Roman" pitchFamily="18" charset="0"/>
              </a:rPr>
              <a:t>th</a:t>
            </a:r>
            <a:r>
              <a:rPr lang="en-US" sz="1600" dirty="0" smtClean="0">
                <a:latin typeface="Times New Roman" pitchFamily="18" charset="0"/>
                <a:cs typeface="Times New Roman" pitchFamily="18" charset="0"/>
              </a:rPr>
              <a:t> Senior National Wushu Championship</a:t>
            </a:r>
            <a:endParaRPr lang="en-US" sz="1600" dirty="0"/>
          </a:p>
        </p:txBody>
      </p:sp>
      <p:pic>
        <p:nvPicPr>
          <p:cNvPr id="5" name="Picture 3" descr="C:\Users\Admin\Downloads\WhatsApp Image 2021-07-11 at 12.15.35 PM.jpeg"/>
          <p:cNvPicPr>
            <a:picLocks noChangeAspect="1" noChangeArrowheads="1"/>
          </p:cNvPicPr>
          <p:nvPr/>
        </p:nvPicPr>
        <p:blipFill>
          <a:blip r:embed="rId2"/>
          <a:srcRect l="5905" r="2240"/>
          <a:stretch>
            <a:fillRect/>
          </a:stretch>
        </p:blipFill>
        <p:spPr bwMode="auto">
          <a:xfrm>
            <a:off x="6019800" y="3886199"/>
            <a:ext cx="3124200" cy="2590800"/>
          </a:xfrm>
          <a:prstGeom prst="rect">
            <a:avLst/>
          </a:prstGeom>
          <a:noFill/>
        </p:spPr>
      </p:pic>
      <p:pic>
        <p:nvPicPr>
          <p:cNvPr id="1026" name="Picture 2" descr="C:\Users\Admin\Downloads\im2.jpg"/>
          <p:cNvPicPr>
            <a:picLocks noChangeAspect="1" noChangeArrowheads="1"/>
          </p:cNvPicPr>
          <p:nvPr/>
        </p:nvPicPr>
        <p:blipFill>
          <a:blip r:embed="rId3"/>
          <a:srcRect l="1207" r="989" b="2979"/>
          <a:stretch>
            <a:fillRect/>
          </a:stretch>
        </p:blipFill>
        <p:spPr bwMode="auto">
          <a:xfrm>
            <a:off x="76200" y="1340026"/>
            <a:ext cx="5562600" cy="2469974"/>
          </a:xfrm>
          <a:prstGeom prst="rect">
            <a:avLst/>
          </a:prstGeom>
          <a:noFill/>
        </p:spPr>
      </p:pic>
      <p:pic>
        <p:nvPicPr>
          <p:cNvPr id="1027" name="Picture 3" descr="C:\Users\Admin\Downloads\im.jpg"/>
          <p:cNvPicPr>
            <a:picLocks noChangeAspect="1" noChangeArrowheads="1"/>
          </p:cNvPicPr>
          <p:nvPr/>
        </p:nvPicPr>
        <p:blipFill>
          <a:blip r:embed="rId4"/>
          <a:srcRect r="5730"/>
          <a:stretch>
            <a:fillRect/>
          </a:stretch>
        </p:blipFill>
        <p:spPr bwMode="auto">
          <a:xfrm>
            <a:off x="5791200" y="1295400"/>
            <a:ext cx="3276600" cy="2438400"/>
          </a:xfrm>
          <a:prstGeom prst="rect">
            <a:avLst/>
          </a:prstGeom>
          <a:noFill/>
        </p:spPr>
      </p:pic>
      <p:pic>
        <p:nvPicPr>
          <p:cNvPr id="1028" name="Picture 4" descr="C:\Users\Admin\Downloads\ef5a1912-1e43-434e-a12f-eaaecdd4ede4.jpg"/>
          <p:cNvPicPr>
            <a:picLocks noChangeAspect="1" noChangeArrowheads="1"/>
          </p:cNvPicPr>
          <p:nvPr/>
        </p:nvPicPr>
        <p:blipFill>
          <a:blip r:embed="rId5"/>
          <a:srcRect t="7326" r="17949" b="36996"/>
          <a:stretch>
            <a:fillRect/>
          </a:stretch>
        </p:blipFill>
        <p:spPr bwMode="auto">
          <a:xfrm>
            <a:off x="3276600" y="3962400"/>
            <a:ext cx="2743200" cy="2514600"/>
          </a:xfrm>
          <a:prstGeom prst="rect">
            <a:avLst/>
          </a:prstGeom>
          <a:noFill/>
        </p:spPr>
      </p:pic>
      <p:pic>
        <p:nvPicPr>
          <p:cNvPr id="9" name="Picture 4" descr="C:\Users\Admin\Downloads\WhatsApp Image 2021-07-11 at 12.14.31 PM (1).jpeg"/>
          <p:cNvPicPr>
            <a:picLocks noChangeAspect="1" noChangeArrowheads="1"/>
          </p:cNvPicPr>
          <p:nvPr/>
        </p:nvPicPr>
        <p:blipFill>
          <a:blip r:embed="rId6"/>
          <a:srcRect l="17910" t="50249" r="10448"/>
          <a:stretch>
            <a:fillRect/>
          </a:stretch>
        </p:blipFill>
        <p:spPr bwMode="auto">
          <a:xfrm>
            <a:off x="76200" y="3962400"/>
            <a:ext cx="3048000" cy="25146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News Paper Cuttings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dirty="0"/>
          </a:p>
        </p:txBody>
      </p:sp>
      <p:pic>
        <p:nvPicPr>
          <p:cNvPr id="21506" name="Picture 2" descr="C:\Users\Admin\Downloads\WhatsApp Image 2021-07-11 at 1.32.40 PM (9).jpeg"/>
          <p:cNvPicPr>
            <a:picLocks noChangeAspect="1" noChangeArrowheads="1"/>
          </p:cNvPicPr>
          <p:nvPr/>
        </p:nvPicPr>
        <p:blipFill>
          <a:blip r:embed="rId2"/>
          <a:srcRect/>
          <a:stretch>
            <a:fillRect/>
          </a:stretch>
        </p:blipFill>
        <p:spPr bwMode="auto">
          <a:xfrm>
            <a:off x="152400" y="1371600"/>
            <a:ext cx="3048000" cy="5410200"/>
          </a:xfrm>
          <a:prstGeom prst="rect">
            <a:avLst/>
          </a:prstGeom>
          <a:noFill/>
        </p:spPr>
      </p:pic>
      <p:pic>
        <p:nvPicPr>
          <p:cNvPr id="21507" name="Picture 3" descr="C:\Users\Admin\Downloads\WhatsApp Image 2021-07-11 at 1.32.40 PM (8).jpeg"/>
          <p:cNvPicPr>
            <a:picLocks noChangeAspect="1" noChangeArrowheads="1"/>
          </p:cNvPicPr>
          <p:nvPr/>
        </p:nvPicPr>
        <p:blipFill>
          <a:blip r:embed="rId3"/>
          <a:srcRect l="7380" r="4066"/>
          <a:stretch>
            <a:fillRect/>
          </a:stretch>
        </p:blipFill>
        <p:spPr bwMode="auto">
          <a:xfrm>
            <a:off x="3200400" y="1371600"/>
            <a:ext cx="3048000" cy="5410200"/>
          </a:xfrm>
          <a:prstGeom prst="rect">
            <a:avLst/>
          </a:prstGeom>
          <a:noFill/>
        </p:spPr>
      </p:pic>
      <p:pic>
        <p:nvPicPr>
          <p:cNvPr id="21508" name="Picture 4" descr="C:\Users\Admin\Downloads\WhatsApp Image 2021-07-11 at 1.32.40 PM (7).jpeg"/>
          <p:cNvPicPr>
            <a:picLocks noChangeAspect="1" noChangeArrowheads="1"/>
          </p:cNvPicPr>
          <p:nvPr/>
        </p:nvPicPr>
        <p:blipFill>
          <a:blip r:embed="rId4"/>
          <a:srcRect/>
          <a:stretch>
            <a:fillRect/>
          </a:stretch>
        </p:blipFill>
        <p:spPr bwMode="auto">
          <a:xfrm>
            <a:off x="6324601" y="1371600"/>
            <a:ext cx="2667000" cy="53340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200" b="1" dirty="0" smtClean="0">
                <a:latin typeface="Times New Roman" pitchFamily="18" charset="0"/>
                <a:cs typeface="Times New Roman" pitchFamily="18" charset="0"/>
              </a:rPr>
              <a:t>National Wushu Judges Seminar – 2021</a:t>
            </a:r>
            <a:r>
              <a:rPr lang="en-US" sz="2200" dirty="0" smtClean="0">
                <a:latin typeface="Times New Roman" pitchFamily="18" charset="0"/>
                <a:cs typeface="Times New Roman" pitchFamily="18" charset="0"/>
              </a:rPr>
              <a:t/>
            </a:r>
            <a:br>
              <a:rPr lang="en-US" sz="2200" dirty="0" smtClean="0">
                <a:latin typeface="Times New Roman" pitchFamily="18" charset="0"/>
                <a:cs typeface="Times New Roman" pitchFamily="18" charset="0"/>
              </a:rPr>
            </a:br>
            <a:r>
              <a:rPr lang="en-US" sz="2200" b="1" dirty="0" smtClean="0">
                <a:latin typeface="Times New Roman" pitchFamily="18" charset="0"/>
                <a:cs typeface="Times New Roman" pitchFamily="18" charset="0"/>
              </a:rPr>
              <a:t>Venue  : </a:t>
            </a:r>
            <a:r>
              <a:rPr lang="en-US" sz="2200" dirty="0" smtClean="0">
                <a:latin typeface="Times New Roman" pitchFamily="18" charset="0"/>
                <a:cs typeface="Times New Roman" pitchFamily="18" charset="0"/>
              </a:rPr>
              <a:t>KPR Institute of Engineering and </a:t>
            </a:r>
            <a:r>
              <a:rPr lang="en-US" sz="2200" dirty="0" smtClean="0">
                <a:latin typeface="Times New Roman" pitchFamily="18" charset="0"/>
                <a:cs typeface="Times New Roman" pitchFamily="18" charset="0"/>
              </a:rPr>
              <a:t>Technology, Coimbatore</a:t>
            </a:r>
            <a:r>
              <a:rPr lang="en-US" sz="2200" dirty="0" smtClean="0">
                <a:latin typeface="Times New Roman" pitchFamily="18" charset="0"/>
                <a:cs typeface="Times New Roman" pitchFamily="18" charset="0"/>
              </a:rPr>
              <a:t/>
            </a:r>
            <a:br>
              <a:rPr lang="en-US" sz="2200" dirty="0" smtClean="0">
                <a:latin typeface="Times New Roman" pitchFamily="18" charset="0"/>
                <a:cs typeface="Times New Roman" pitchFamily="18" charset="0"/>
              </a:rPr>
            </a:br>
            <a:r>
              <a:rPr lang="en-US" sz="2200" b="1" dirty="0" smtClean="0">
                <a:latin typeface="Times New Roman" pitchFamily="18" charset="0"/>
                <a:cs typeface="Times New Roman" pitchFamily="18" charset="0"/>
              </a:rPr>
              <a:t>Date     : </a:t>
            </a:r>
            <a:r>
              <a:rPr lang="en-US" sz="2200" dirty="0" smtClean="0">
                <a:latin typeface="Times New Roman" pitchFamily="18" charset="0"/>
                <a:cs typeface="Times New Roman" pitchFamily="18" charset="0"/>
              </a:rPr>
              <a:t>28</a:t>
            </a:r>
            <a:r>
              <a:rPr lang="en-US" sz="2200" baseline="30000" dirty="0" smtClean="0">
                <a:latin typeface="Times New Roman" pitchFamily="18" charset="0"/>
                <a:cs typeface="Times New Roman" pitchFamily="18" charset="0"/>
              </a:rPr>
              <a:t>th</a:t>
            </a:r>
            <a:r>
              <a:rPr lang="en-US" sz="2200" dirty="0" smtClean="0">
                <a:latin typeface="Times New Roman" pitchFamily="18" charset="0"/>
                <a:cs typeface="Times New Roman" pitchFamily="18" charset="0"/>
              </a:rPr>
              <a:t> August to 2</a:t>
            </a:r>
            <a:r>
              <a:rPr lang="en-US" sz="2200" baseline="30000" dirty="0" smtClean="0">
                <a:latin typeface="Times New Roman" pitchFamily="18" charset="0"/>
                <a:cs typeface="Times New Roman" pitchFamily="18" charset="0"/>
              </a:rPr>
              <a:t>nd</a:t>
            </a:r>
            <a:r>
              <a:rPr lang="en-US" sz="2200" dirty="0" smtClean="0">
                <a:latin typeface="Times New Roman" pitchFamily="18" charset="0"/>
                <a:cs typeface="Times New Roman" pitchFamily="18" charset="0"/>
              </a:rPr>
              <a:t> September 2021</a:t>
            </a:r>
            <a:endParaRPr lang="en-US" sz="2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Wushu Association of India, Tamil Nadu Wushu Association and KPR Institute of Engineering and Technology proudly conducted All India Wushu Training and Selection Seminar from August 28 to September 2 at KPR Institute of Engineering and Technology, </a:t>
            </a:r>
            <a:r>
              <a:rPr lang="en-US" dirty="0" err="1" smtClean="0">
                <a:latin typeface="Times New Roman" pitchFamily="18" charset="0"/>
                <a:cs typeface="Times New Roman" pitchFamily="18" charset="0"/>
              </a:rPr>
              <a:t>Arasur</a:t>
            </a:r>
            <a:r>
              <a:rPr lang="en-US" dirty="0" smtClean="0">
                <a:latin typeface="Times New Roman" pitchFamily="18" charset="0"/>
                <a:cs typeface="Times New Roman" pitchFamily="18" charset="0"/>
              </a:rPr>
              <a:t>, Coimbatore. About 164 judges from 32 states in India participated in the above seminar</a:t>
            </a:r>
            <a:r>
              <a:rPr lang="en-US" dirty="0" smtClean="0">
                <a:latin typeface="Times New Roman" pitchFamily="18" charset="0"/>
                <a:cs typeface="Times New Roman" pitchFamily="18" charset="0"/>
              </a:rPr>
              <a:t>.</a:t>
            </a:r>
          </a:p>
          <a:p>
            <a:pPr algn="ctr"/>
            <a:endParaRPr lang="en-US" b="1" dirty="0" smtClean="0"/>
          </a:p>
          <a:p>
            <a:pPr algn="ctr">
              <a:buNone/>
            </a:pPr>
            <a:r>
              <a:rPr lang="en-US" b="1" dirty="0" smtClean="0">
                <a:latin typeface="Times New Roman" pitchFamily="18" charset="0"/>
                <a:cs typeface="Times New Roman" pitchFamily="18" charset="0"/>
              </a:rPr>
              <a:t>Chief </a:t>
            </a:r>
            <a:r>
              <a:rPr lang="en-US" b="1" dirty="0" smtClean="0">
                <a:latin typeface="Times New Roman" pitchFamily="18" charset="0"/>
                <a:cs typeface="Times New Roman" pitchFamily="18" charset="0"/>
              </a:rPr>
              <a:t>Guests </a:t>
            </a:r>
            <a:endParaRPr lang="en-US" dirty="0" smtClean="0">
              <a:latin typeface="Times New Roman" pitchFamily="18" charset="0"/>
              <a:cs typeface="Times New Roman" pitchFamily="18" charset="0"/>
            </a:endParaRPr>
          </a:p>
          <a:p>
            <a:pPr algn="ctr">
              <a:buNone/>
            </a:pPr>
            <a:r>
              <a:rPr lang="en-US" b="1" dirty="0" smtClean="0">
                <a:latin typeface="Times New Roman" pitchFamily="18" charset="0"/>
                <a:cs typeface="Times New Roman" pitchFamily="18" charset="0"/>
              </a:rPr>
              <a:t>Honorable </a:t>
            </a:r>
            <a:r>
              <a:rPr lang="en-US" b="1" dirty="0" smtClean="0">
                <a:latin typeface="Times New Roman" pitchFamily="18" charset="0"/>
                <a:cs typeface="Times New Roman" pitchFamily="18" charset="0"/>
              </a:rPr>
              <a:t>Mr. </a:t>
            </a:r>
            <a:r>
              <a:rPr lang="en-US" b="1" dirty="0" err="1" smtClean="0">
                <a:latin typeface="Times New Roman" pitchFamily="18" charset="0"/>
                <a:cs typeface="Times New Roman" pitchFamily="18" charset="0"/>
              </a:rPr>
              <a:t>Kaushal</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Kishore</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Union Minister of State, Ministry of Housing and Urban Development, Government of India.</a:t>
            </a:r>
          </a:p>
          <a:p>
            <a:pPr algn="ctr">
              <a:buNone/>
            </a:pPr>
            <a:r>
              <a:rPr lang="en-US" b="1" dirty="0" smtClean="0">
                <a:latin typeface="Times New Roman" pitchFamily="18" charset="0"/>
                <a:cs typeface="Times New Roman" pitchFamily="18" charset="0"/>
              </a:rPr>
              <a:t>Dr. K.P. </a:t>
            </a:r>
            <a:r>
              <a:rPr lang="en-US" b="1" dirty="0" err="1" smtClean="0">
                <a:latin typeface="Times New Roman" pitchFamily="18" charset="0"/>
                <a:cs typeface="Times New Roman" pitchFamily="18" charset="0"/>
              </a:rPr>
              <a:t>Ramasamy</a:t>
            </a:r>
            <a:r>
              <a:rPr lang="en-US" dirty="0" smtClean="0">
                <a:latin typeface="Times New Roman" pitchFamily="18" charset="0"/>
                <a:cs typeface="Times New Roman" pitchFamily="18" charset="0"/>
              </a:rPr>
              <a:t>, Chairman, KPR Groups</a:t>
            </a:r>
          </a:p>
          <a:p>
            <a:pPr algn="ctr">
              <a:buNone/>
            </a:pPr>
            <a:r>
              <a:rPr lang="en-US" b="1" dirty="0" smtClean="0">
                <a:latin typeface="Times New Roman" pitchFamily="18" charset="0"/>
                <a:cs typeface="Times New Roman" pitchFamily="18" charset="0"/>
              </a:rPr>
              <a:t>Mr. S. </a:t>
            </a:r>
            <a:r>
              <a:rPr lang="en-US" b="1" dirty="0" err="1" smtClean="0">
                <a:latin typeface="Times New Roman" pitchFamily="18" charset="0"/>
                <a:cs typeface="Times New Roman" pitchFamily="18" charset="0"/>
              </a:rPr>
              <a:t>Selvanagarathinam</a:t>
            </a:r>
            <a:r>
              <a:rPr lang="en-US" b="1" dirty="0" smtClean="0">
                <a:latin typeface="Times New Roman" pitchFamily="18" charset="0"/>
                <a:cs typeface="Times New Roman" pitchFamily="18" charset="0"/>
              </a:rPr>
              <a:t> I.P.S</a:t>
            </a:r>
            <a:r>
              <a:rPr lang="en-US" dirty="0" smtClean="0">
                <a:latin typeface="Times New Roman" pitchFamily="18" charset="0"/>
                <a:cs typeface="Times New Roman" pitchFamily="18" charset="0"/>
              </a:rPr>
              <a:t>., Superintendent of Police, Coimbatore (Rural).</a:t>
            </a:r>
          </a:p>
          <a:p>
            <a:pPr algn="ctr">
              <a:buNone/>
            </a:pPr>
            <a:r>
              <a:rPr lang="en-US" b="1" dirty="0" smtClean="0">
                <a:latin typeface="Times New Roman" pitchFamily="18" charset="0"/>
                <a:cs typeface="Times New Roman" pitchFamily="18" charset="0"/>
              </a:rPr>
              <a:t>Dr. M. </a:t>
            </a:r>
            <a:r>
              <a:rPr lang="en-US" b="1" dirty="0" err="1" smtClean="0">
                <a:latin typeface="Times New Roman" pitchFamily="18" charset="0"/>
                <a:cs typeface="Times New Roman" pitchFamily="18" charset="0"/>
              </a:rPr>
              <a:t>Akila</a:t>
            </a:r>
            <a:r>
              <a:rPr lang="en-US" dirty="0" smtClean="0">
                <a:latin typeface="Times New Roman" pitchFamily="18" charset="0"/>
                <a:cs typeface="Times New Roman" pitchFamily="18" charset="0"/>
              </a:rPr>
              <a:t>, Principal, KPR Institute of Engineering and Technology.</a:t>
            </a:r>
          </a:p>
          <a:p>
            <a:endParaRPr lang="en-US"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solidFill>
                  <a:prstClr val="black"/>
                </a:solidFill>
                <a:latin typeface="Times New Roman" pitchFamily="18" charset="0"/>
                <a:cs typeface="Times New Roman" pitchFamily="18" charset="0"/>
              </a:rPr>
              <a:t>National Wushu Judges Seminar – 2021</a:t>
            </a:r>
            <a:r>
              <a:rPr lang="en-US" sz="2200" dirty="0" smtClean="0">
                <a:solidFill>
                  <a:prstClr val="black"/>
                </a:solidFill>
                <a:latin typeface="Times New Roman" pitchFamily="18" charset="0"/>
                <a:cs typeface="Times New Roman" pitchFamily="18" charset="0"/>
              </a:rPr>
              <a:t/>
            </a:r>
            <a:br>
              <a:rPr lang="en-US" sz="2200" dirty="0" smtClean="0">
                <a:solidFill>
                  <a:prstClr val="black"/>
                </a:solidFill>
                <a:latin typeface="Times New Roman" pitchFamily="18" charset="0"/>
                <a:cs typeface="Times New Roman" pitchFamily="18" charset="0"/>
              </a:rPr>
            </a:br>
            <a:r>
              <a:rPr lang="en-US" sz="2200" b="1" dirty="0" smtClean="0">
                <a:solidFill>
                  <a:prstClr val="black"/>
                </a:solidFill>
                <a:latin typeface="Times New Roman" pitchFamily="18" charset="0"/>
                <a:cs typeface="Times New Roman" pitchFamily="18" charset="0"/>
              </a:rPr>
              <a:t>Venue  : </a:t>
            </a:r>
            <a:r>
              <a:rPr lang="en-US" sz="2200" dirty="0" smtClean="0">
                <a:solidFill>
                  <a:prstClr val="black"/>
                </a:solidFill>
                <a:latin typeface="Times New Roman" pitchFamily="18" charset="0"/>
                <a:cs typeface="Times New Roman" pitchFamily="18" charset="0"/>
              </a:rPr>
              <a:t>KPR Institute of Engineering and Technology, Coimbatore</a:t>
            </a:r>
            <a:br>
              <a:rPr lang="en-US" sz="2200" dirty="0" smtClean="0">
                <a:solidFill>
                  <a:prstClr val="black"/>
                </a:solidFill>
                <a:latin typeface="Times New Roman" pitchFamily="18" charset="0"/>
                <a:cs typeface="Times New Roman" pitchFamily="18" charset="0"/>
              </a:rPr>
            </a:br>
            <a:r>
              <a:rPr lang="en-US" sz="2200" b="1" dirty="0" smtClean="0">
                <a:solidFill>
                  <a:prstClr val="black"/>
                </a:solidFill>
                <a:latin typeface="Times New Roman" pitchFamily="18" charset="0"/>
                <a:cs typeface="Times New Roman" pitchFamily="18" charset="0"/>
              </a:rPr>
              <a:t>Date     : </a:t>
            </a:r>
            <a:r>
              <a:rPr lang="en-US" sz="2200" dirty="0" smtClean="0">
                <a:solidFill>
                  <a:prstClr val="black"/>
                </a:solidFill>
                <a:latin typeface="Times New Roman" pitchFamily="18" charset="0"/>
                <a:cs typeface="Times New Roman" pitchFamily="18" charset="0"/>
              </a:rPr>
              <a:t>28</a:t>
            </a:r>
            <a:r>
              <a:rPr lang="en-US" sz="2200" baseline="30000" dirty="0" smtClean="0">
                <a:solidFill>
                  <a:prstClr val="black"/>
                </a:solidFill>
                <a:latin typeface="Times New Roman" pitchFamily="18" charset="0"/>
                <a:cs typeface="Times New Roman" pitchFamily="18" charset="0"/>
              </a:rPr>
              <a:t>th</a:t>
            </a:r>
            <a:r>
              <a:rPr lang="en-US" sz="2200" dirty="0" smtClean="0">
                <a:solidFill>
                  <a:prstClr val="black"/>
                </a:solidFill>
                <a:latin typeface="Times New Roman" pitchFamily="18" charset="0"/>
                <a:cs typeface="Times New Roman" pitchFamily="18" charset="0"/>
              </a:rPr>
              <a:t> August to 2</a:t>
            </a:r>
            <a:r>
              <a:rPr lang="en-US" sz="2200" baseline="30000" dirty="0" smtClean="0">
                <a:solidFill>
                  <a:prstClr val="black"/>
                </a:solidFill>
                <a:latin typeface="Times New Roman" pitchFamily="18" charset="0"/>
                <a:cs typeface="Times New Roman" pitchFamily="18" charset="0"/>
              </a:rPr>
              <a:t>nd</a:t>
            </a:r>
            <a:r>
              <a:rPr lang="en-US" sz="2200" dirty="0" smtClean="0">
                <a:solidFill>
                  <a:prstClr val="black"/>
                </a:solidFill>
                <a:latin typeface="Times New Roman" pitchFamily="18" charset="0"/>
                <a:cs typeface="Times New Roman" pitchFamily="18" charset="0"/>
              </a:rPr>
              <a:t> September 2021</a:t>
            </a:r>
            <a:endParaRPr lang="en-US" dirty="0"/>
          </a:p>
        </p:txBody>
      </p:sp>
      <p:pic>
        <p:nvPicPr>
          <p:cNvPr id="4" name="Content Placeholder 3" descr="KPR Judges Seminar 2.jpg"/>
          <p:cNvPicPr>
            <a:picLocks noGrp="1" noChangeAspect="1"/>
          </p:cNvPicPr>
          <p:nvPr>
            <p:ph idx="1"/>
          </p:nvPr>
        </p:nvPicPr>
        <p:blipFill>
          <a:blip r:embed="rId2"/>
          <a:srcRect t="2632"/>
          <a:stretch>
            <a:fillRect/>
          </a:stretch>
        </p:blipFill>
        <p:spPr>
          <a:xfrm>
            <a:off x="3927415" y="3733800"/>
            <a:ext cx="4987985" cy="2971800"/>
          </a:xfrm>
        </p:spPr>
      </p:pic>
      <p:pic>
        <p:nvPicPr>
          <p:cNvPr id="1029" name="Picture 5" descr="C:\Users\Admin\Downloads\WhatsApp Image 2022-05-15 at 12.30.34 PM.jpeg"/>
          <p:cNvPicPr>
            <a:picLocks noChangeAspect="1" noChangeArrowheads="1"/>
          </p:cNvPicPr>
          <p:nvPr/>
        </p:nvPicPr>
        <p:blipFill>
          <a:blip r:embed="rId3" cstate="print"/>
          <a:srcRect l="4598" b="13793"/>
          <a:stretch>
            <a:fillRect/>
          </a:stretch>
        </p:blipFill>
        <p:spPr bwMode="auto">
          <a:xfrm>
            <a:off x="3505200" y="1447800"/>
            <a:ext cx="2514600" cy="2133600"/>
          </a:xfrm>
          <a:prstGeom prst="rect">
            <a:avLst/>
          </a:prstGeom>
          <a:noFill/>
        </p:spPr>
      </p:pic>
      <p:pic>
        <p:nvPicPr>
          <p:cNvPr id="1030" name="Picture 6" descr="C:\Users\Admin\Downloads\WhatsApp Image 2022-05-15 at 12.27.50 PM.jpeg"/>
          <p:cNvPicPr>
            <a:picLocks noChangeAspect="1" noChangeArrowheads="1"/>
          </p:cNvPicPr>
          <p:nvPr/>
        </p:nvPicPr>
        <p:blipFill>
          <a:blip r:embed="rId4" cstate="print"/>
          <a:srcRect/>
          <a:stretch>
            <a:fillRect/>
          </a:stretch>
        </p:blipFill>
        <p:spPr bwMode="auto">
          <a:xfrm>
            <a:off x="228600" y="1447800"/>
            <a:ext cx="3238500" cy="2159000"/>
          </a:xfrm>
          <a:prstGeom prst="rect">
            <a:avLst/>
          </a:prstGeom>
          <a:noFill/>
        </p:spPr>
      </p:pic>
      <p:pic>
        <p:nvPicPr>
          <p:cNvPr id="1031" name="Picture 7" descr="C:\Users\Admin\Downloads\WhatsApp Image 2022-05-15 at 12.29.12 PM.jpeg"/>
          <p:cNvPicPr>
            <a:picLocks noChangeAspect="1" noChangeArrowheads="1"/>
          </p:cNvPicPr>
          <p:nvPr/>
        </p:nvPicPr>
        <p:blipFill>
          <a:blip r:embed="rId5"/>
          <a:srcRect t="32099"/>
          <a:stretch>
            <a:fillRect/>
          </a:stretch>
        </p:blipFill>
        <p:spPr bwMode="auto">
          <a:xfrm>
            <a:off x="6096000" y="1447800"/>
            <a:ext cx="2895600" cy="2133600"/>
          </a:xfrm>
          <a:prstGeom prst="rect">
            <a:avLst/>
          </a:prstGeom>
          <a:noFill/>
        </p:spPr>
      </p:pic>
      <p:pic>
        <p:nvPicPr>
          <p:cNvPr id="1032" name="Picture 8" descr="C:\Users\Admin\Downloads\E-MLUYGUYAUXuP2.jpg"/>
          <p:cNvPicPr>
            <a:picLocks noChangeAspect="1" noChangeArrowheads="1"/>
          </p:cNvPicPr>
          <p:nvPr/>
        </p:nvPicPr>
        <p:blipFill>
          <a:blip r:embed="rId6"/>
          <a:srcRect/>
          <a:stretch>
            <a:fillRect/>
          </a:stretch>
        </p:blipFill>
        <p:spPr bwMode="auto">
          <a:xfrm>
            <a:off x="152400" y="3733800"/>
            <a:ext cx="3717248" cy="29718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sz="2000" dirty="0" smtClean="0">
                <a:solidFill>
                  <a:prstClr val="black"/>
                </a:solidFill>
                <a:latin typeface="Times New Roman" pitchFamily="18" charset="0"/>
                <a:cs typeface="Times New Roman" pitchFamily="18" charset="0"/>
              </a:rPr>
              <a:t>Tamil Nadu WUSHU Achievements in National Championships</a:t>
            </a:r>
            <a:endParaRPr lang="en-US" sz="2000" dirty="0"/>
          </a:p>
        </p:txBody>
      </p:sp>
      <p:sp>
        <p:nvSpPr>
          <p:cNvPr id="29" name="Content Placeholder 28"/>
          <p:cNvSpPr>
            <a:spLocks noGrp="1"/>
          </p:cNvSpPr>
          <p:nvPr>
            <p:ph idx="1"/>
          </p:nvPr>
        </p:nvSpPr>
        <p:spPr>
          <a:xfrm>
            <a:off x="152400" y="990600"/>
            <a:ext cx="8229600" cy="5715000"/>
          </a:xfrm>
        </p:spPr>
        <p:txBody>
          <a:bodyPr numCol="3">
            <a:normAutofit/>
          </a:bodyPr>
          <a:lstStyle/>
          <a:p>
            <a:pPr algn="just"/>
            <a:r>
              <a:rPr lang="en-US" sz="1500" b="1" dirty="0" smtClean="0">
                <a:latin typeface="Times New Roman"/>
                <a:ea typeface="Calibri"/>
              </a:rPr>
              <a:t>20</a:t>
            </a:r>
            <a:r>
              <a:rPr lang="en-US" sz="1500" b="1" baseline="30000" dirty="0" smtClean="0">
                <a:latin typeface="Times New Roman"/>
                <a:ea typeface="Calibri"/>
              </a:rPr>
              <a:t>th</a:t>
            </a:r>
            <a:r>
              <a:rPr lang="en-US" sz="1500" b="1" dirty="0" smtClean="0">
                <a:latin typeface="Times New Roman"/>
                <a:ea typeface="Calibri"/>
              </a:rPr>
              <a:t> Junior National Wushu </a:t>
            </a:r>
            <a:r>
              <a:rPr lang="en-US" sz="1500" b="1" dirty="0" smtClean="0">
                <a:latin typeface="Times New Roman"/>
                <a:ea typeface="Calibri"/>
              </a:rPr>
              <a:t>Championship. </a:t>
            </a:r>
            <a:r>
              <a:rPr lang="en-US" sz="1500" dirty="0" smtClean="0">
                <a:latin typeface="Times New Roman"/>
                <a:ea typeface="Calibri"/>
              </a:rPr>
              <a:t>We Got 2 Gold Medals, 3 Silver medals and 16 Bronze Medals in this championship. And for the first time we got 4</a:t>
            </a:r>
            <a:r>
              <a:rPr lang="en-US" sz="1500" baseline="30000" dirty="0" smtClean="0">
                <a:latin typeface="Times New Roman"/>
                <a:ea typeface="Calibri"/>
              </a:rPr>
              <a:t>th</a:t>
            </a:r>
            <a:r>
              <a:rPr lang="en-US" sz="1500" dirty="0" smtClean="0">
                <a:latin typeface="Times New Roman"/>
                <a:ea typeface="Calibri"/>
              </a:rPr>
              <a:t> position in overall</a:t>
            </a:r>
            <a:r>
              <a:rPr lang="en-US" sz="1500" dirty="0" smtClean="0">
                <a:latin typeface="Times New Roman"/>
                <a:ea typeface="Calibri"/>
              </a:rPr>
              <a:t>.</a:t>
            </a:r>
          </a:p>
          <a:p>
            <a:pPr algn="just"/>
            <a:endParaRPr lang="en-US" sz="1500" dirty="0" smtClean="0">
              <a:latin typeface="Times New Roman"/>
            </a:endParaRPr>
          </a:p>
          <a:p>
            <a:pPr algn="just">
              <a:buNone/>
            </a:pPr>
            <a:endParaRPr lang="en-US" sz="1500" dirty="0" smtClean="0">
              <a:latin typeface="Times New Roman"/>
            </a:endParaRPr>
          </a:p>
          <a:p>
            <a:pPr algn="just"/>
            <a:r>
              <a:rPr lang="en-US" sz="1500" b="1" dirty="0" smtClean="0">
                <a:latin typeface="Times New Roman"/>
                <a:ea typeface="Calibri"/>
              </a:rPr>
              <a:t>30</a:t>
            </a:r>
            <a:r>
              <a:rPr lang="en-US" sz="1500" b="1" baseline="30000" dirty="0" smtClean="0">
                <a:latin typeface="Times New Roman"/>
                <a:ea typeface="Calibri"/>
              </a:rPr>
              <a:t>th</a:t>
            </a:r>
            <a:r>
              <a:rPr lang="en-US" sz="1500" b="1" dirty="0" smtClean="0">
                <a:latin typeface="Times New Roman"/>
                <a:ea typeface="Calibri"/>
              </a:rPr>
              <a:t> Senior National Wushu </a:t>
            </a:r>
            <a:r>
              <a:rPr lang="en-US" sz="1500" b="1" dirty="0" smtClean="0">
                <a:latin typeface="Times New Roman"/>
                <a:ea typeface="Calibri"/>
              </a:rPr>
              <a:t>Championship. </a:t>
            </a:r>
            <a:r>
              <a:rPr lang="en-US" sz="1500" dirty="0" smtClean="0">
                <a:latin typeface="Times New Roman"/>
                <a:ea typeface="Calibri"/>
              </a:rPr>
              <a:t>In this championship we got 4 Silver Medals and 2 Bronze Medals</a:t>
            </a:r>
            <a:r>
              <a:rPr lang="en-US" sz="1500" dirty="0" smtClean="0">
                <a:latin typeface="Times New Roman"/>
                <a:ea typeface="Calibri"/>
              </a:rPr>
              <a:t>.</a:t>
            </a:r>
          </a:p>
          <a:p>
            <a:pPr algn="just"/>
            <a:endParaRPr lang="en-US" sz="1500" dirty="0" smtClean="0">
              <a:latin typeface="Times New Roman"/>
            </a:endParaRPr>
          </a:p>
          <a:p>
            <a:pPr algn="just">
              <a:buNone/>
            </a:pPr>
            <a:endParaRPr lang="en-US" sz="1500" dirty="0" smtClean="0">
              <a:latin typeface="Times New Roman"/>
            </a:endParaRPr>
          </a:p>
          <a:p>
            <a:pPr algn="just">
              <a:buNone/>
            </a:pPr>
            <a:endParaRPr lang="en-US" sz="1500" dirty="0" smtClean="0">
              <a:latin typeface="Times New Roman"/>
            </a:endParaRPr>
          </a:p>
          <a:p>
            <a:pPr algn="just"/>
            <a:r>
              <a:rPr lang="en-US" sz="1500" b="1" dirty="0" smtClean="0">
                <a:latin typeface="Times New Roman"/>
                <a:ea typeface="Calibri"/>
              </a:rPr>
              <a:t>All India Inter University Wushu Championship </a:t>
            </a:r>
            <a:r>
              <a:rPr lang="en-US" sz="1500" b="1" dirty="0" smtClean="0">
                <a:latin typeface="Times New Roman"/>
                <a:ea typeface="Calibri"/>
              </a:rPr>
              <a:t>2022. </a:t>
            </a:r>
            <a:r>
              <a:rPr lang="en-US" sz="1600" dirty="0" smtClean="0">
                <a:latin typeface="Times New Roman"/>
                <a:ea typeface="Calibri"/>
              </a:rPr>
              <a:t>Won </a:t>
            </a:r>
            <a:r>
              <a:rPr lang="en-US" sz="1600" dirty="0" smtClean="0">
                <a:latin typeface="Times New Roman"/>
                <a:ea typeface="Calibri"/>
              </a:rPr>
              <a:t>3 Gold Medals, 5 Silver Medals and 5 Bronze Medals.</a:t>
            </a:r>
            <a:endParaRPr lang="en-US" sz="1500" dirty="0" smtClean="0">
              <a:latin typeface="Times New Roman"/>
            </a:endParaRPr>
          </a:p>
        </p:txBody>
      </p:sp>
      <p:pic>
        <p:nvPicPr>
          <p:cNvPr id="30" name="Picture 5" descr="C:\Users\Admin\Downloads\WhatsApp Image 2022-05-15 at 2.22.11 PM.jpeg"/>
          <p:cNvPicPr>
            <a:picLocks noChangeAspect="1" noChangeArrowheads="1"/>
          </p:cNvPicPr>
          <p:nvPr/>
        </p:nvPicPr>
        <p:blipFill>
          <a:blip r:embed="rId2"/>
          <a:srcRect t="23958" b="11458"/>
          <a:stretch>
            <a:fillRect/>
          </a:stretch>
        </p:blipFill>
        <p:spPr bwMode="auto">
          <a:xfrm>
            <a:off x="6019800" y="990600"/>
            <a:ext cx="3048000" cy="1828800"/>
          </a:xfrm>
          <a:prstGeom prst="rect">
            <a:avLst/>
          </a:prstGeom>
          <a:noFill/>
        </p:spPr>
      </p:pic>
      <p:pic>
        <p:nvPicPr>
          <p:cNvPr id="31" name="Picture 7" descr="C:\Users\Admin\Downloads\WhatsApp Image 2022-05-15 at 6.04.09 PM (3).jpeg"/>
          <p:cNvPicPr>
            <a:picLocks noChangeAspect="1" noChangeArrowheads="1"/>
          </p:cNvPicPr>
          <p:nvPr/>
        </p:nvPicPr>
        <p:blipFill>
          <a:blip r:embed="rId3"/>
          <a:srcRect l="4630" t="7430" r="2778" b="4131"/>
          <a:stretch>
            <a:fillRect/>
          </a:stretch>
        </p:blipFill>
        <p:spPr bwMode="auto">
          <a:xfrm>
            <a:off x="3124200" y="990600"/>
            <a:ext cx="2819400" cy="1828800"/>
          </a:xfrm>
          <a:prstGeom prst="rect">
            <a:avLst/>
          </a:prstGeom>
          <a:noFill/>
        </p:spPr>
      </p:pic>
      <p:pic>
        <p:nvPicPr>
          <p:cNvPr id="32" name="Picture 10" descr="C:\Users\Admin\Downloads\WhatsApp Image 2022-05-15 at 6.04.09 PM.jpeg"/>
          <p:cNvPicPr>
            <a:picLocks noChangeAspect="1" noChangeArrowheads="1"/>
          </p:cNvPicPr>
          <p:nvPr/>
        </p:nvPicPr>
        <p:blipFill>
          <a:blip r:embed="rId4"/>
          <a:srcRect t="3125" b="12500"/>
          <a:stretch>
            <a:fillRect/>
          </a:stretch>
        </p:blipFill>
        <p:spPr bwMode="auto">
          <a:xfrm>
            <a:off x="3124200" y="3083125"/>
            <a:ext cx="2895600" cy="1793675"/>
          </a:xfrm>
          <a:prstGeom prst="rect">
            <a:avLst/>
          </a:prstGeom>
          <a:noFill/>
        </p:spPr>
      </p:pic>
      <p:pic>
        <p:nvPicPr>
          <p:cNvPr id="33" name="Picture 11" descr="C:\Users\Admin\Downloads\WhatsApp Image 2022-05-15 at 6.04.09 PM (1).jpeg"/>
          <p:cNvPicPr>
            <a:picLocks noChangeAspect="1" noChangeArrowheads="1"/>
          </p:cNvPicPr>
          <p:nvPr/>
        </p:nvPicPr>
        <p:blipFill>
          <a:blip r:embed="rId5"/>
          <a:srcRect l="1562" t="23611" r="8594" b="8333"/>
          <a:stretch>
            <a:fillRect/>
          </a:stretch>
        </p:blipFill>
        <p:spPr bwMode="auto">
          <a:xfrm>
            <a:off x="6054011" y="3083125"/>
            <a:ext cx="2937589" cy="1746600"/>
          </a:xfrm>
          <a:prstGeom prst="rect">
            <a:avLst/>
          </a:prstGeom>
          <a:noFill/>
        </p:spPr>
      </p:pic>
      <p:pic>
        <p:nvPicPr>
          <p:cNvPr id="34" name="Picture 12" descr="C:\Users\Admin\Downloads\WhatsApp Image 2022-05-17 at 2.59.12 PM.jpeg"/>
          <p:cNvPicPr>
            <a:picLocks noChangeAspect="1" noChangeArrowheads="1"/>
          </p:cNvPicPr>
          <p:nvPr/>
        </p:nvPicPr>
        <p:blipFill>
          <a:blip r:embed="rId6" cstate="print"/>
          <a:srcRect t="8302"/>
          <a:stretch>
            <a:fillRect/>
          </a:stretch>
        </p:blipFill>
        <p:spPr bwMode="auto">
          <a:xfrm>
            <a:off x="3124200" y="5029201"/>
            <a:ext cx="2895599" cy="1752599"/>
          </a:xfrm>
          <a:prstGeom prst="rect">
            <a:avLst/>
          </a:prstGeom>
          <a:noFill/>
        </p:spPr>
      </p:pic>
      <p:pic>
        <p:nvPicPr>
          <p:cNvPr id="35" name="Picture 13" descr="C:\Users\Admin\Downloads\WhatsApp Image 2022-05-17 at 2.59.32 PM.jpeg"/>
          <p:cNvPicPr>
            <a:picLocks noChangeAspect="1" noChangeArrowheads="1"/>
          </p:cNvPicPr>
          <p:nvPr/>
        </p:nvPicPr>
        <p:blipFill>
          <a:blip r:embed="rId7" cstate="print"/>
          <a:srcRect t="13889" r="11458" b="6944"/>
          <a:stretch>
            <a:fillRect/>
          </a:stretch>
        </p:blipFill>
        <p:spPr bwMode="auto">
          <a:xfrm>
            <a:off x="6096000" y="5029200"/>
            <a:ext cx="2895600" cy="17526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0" marR="0">
              <a:spcBef>
                <a:spcPts val="0"/>
              </a:spcBef>
              <a:spcAft>
                <a:spcPts val="0"/>
              </a:spcAft>
            </a:pPr>
            <a:r>
              <a:rPr lang="en-US" sz="2000" b="1" dirty="0" smtClean="0">
                <a:latin typeface="Times New Roman"/>
                <a:ea typeface="Calibri"/>
                <a:cs typeface="Times New Roman"/>
              </a:rPr>
              <a:t>21</a:t>
            </a:r>
            <a:r>
              <a:rPr lang="en-US" sz="2000" b="1" baseline="30000" dirty="0" smtClean="0">
                <a:latin typeface="Times New Roman"/>
                <a:ea typeface="Calibri"/>
                <a:cs typeface="Times New Roman"/>
              </a:rPr>
              <a:t>th</a:t>
            </a:r>
            <a:r>
              <a:rPr lang="en-US" sz="2000" b="1" dirty="0" smtClean="0">
                <a:latin typeface="Times New Roman"/>
                <a:ea typeface="Calibri"/>
                <a:cs typeface="Times New Roman"/>
              </a:rPr>
              <a:t> Sub – Junior National Wushu Championship (Boys &amp; Girls)</a:t>
            </a:r>
            <a:r>
              <a:rPr lang="en-US" sz="2000" dirty="0" smtClean="0">
                <a:ea typeface="Calibri"/>
                <a:cs typeface="Times New Roman"/>
              </a:rPr>
              <a:t/>
            </a:r>
            <a:br>
              <a:rPr lang="en-US" sz="2000" dirty="0" smtClean="0">
                <a:ea typeface="Calibri"/>
                <a:cs typeface="Times New Roman"/>
              </a:rPr>
            </a:br>
            <a:r>
              <a:rPr lang="en-US" sz="2000" b="1" dirty="0" smtClean="0">
                <a:latin typeface="Times New Roman"/>
                <a:ea typeface="Calibri"/>
                <a:cs typeface="Times New Roman"/>
              </a:rPr>
              <a:t>Venue  : </a:t>
            </a:r>
            <a:r>
              <a:rPr lang="en-US" sz="2000" dirty="0" smtClean="0">
                <a:latin typeface="Times New Roman"/>
                <a:ea typeface="Calibri"/>
                <a:cs typeface="Times New Roman"/>
              </a:rPr>
              <a:t> </a:t>
            </a:r>
            <a:r>
              <a:rPr lang="en-US" sz="2000" dirty="0" err="1" smtClean="0">
                <a:latin typeface="Times New Roman"/>
                <a:ea typeface="Calibri"/>
                <a:cs typeface="Times New Roman"/>
              </a:rPr>
              <a:t>Noorul</a:t>
            </a:r>
            <a:r>
              <a:rPr lang="en-US" sz="2000" dirty="0" smtClean="0">
                <a:latin typeface="Times New Roman"/>
                <a:ea typeface="Calibri"/>
                <a:cs typeface="Times New Roman"/>
              </a:rPr>
              <a:t> Islam University, </a:t>
            </a:r>
            <a:r>
              <a:rPr lang="en-US" sz="2000" dirty="0" err="1" smtClean="0">
                <a:latin typeface="Times New Roman"/>
                <a:ea typeface="Calibri"/>
                <a:cs typeface="Times New Roman"/>
              </a:rPr>
              <a:t>Nagercoil</a:t>
            </a:r>
            <a:r>
              <a:rPr lang="en-US" sz="2000" dirty="0" smtClean="0">
                <a:latin typeface="Times New Roman"/>
                <a:ea typeface="Calibri"/>
                <a:cs typeface="Times New Roman"/>
              </a:rPr>
              <a:t>, </a:t>
            </a:r>
            <a:r>
              <a:rPr lang="en-US" sz="2000" dirty="0" err="1" smtClean="0">
                <a:latin typeface="Times New Roman"/>
                <a:ea typeface="Calibri"/>
                <a:cs typeface="Times New Roman"/>
              </a:rPr>
              <a:t>Kanyakumari</a:t>
            </a:r>
            <a:r>
              <a:rPr lang="en-US" sz="2000" dirty="0" smtClean="0">
                <a:latin typeface="Times New Roman"/>
                <a:ea typeface="Calibri"/>
                <a:cs typeface="Times New Roman"/>
              </a:rPr>
              <a:t>.</a:t>
            </a:r>
            <a:r>
              <a:rPr lang="en-US" sz="2000" dirty="0" smtClean="0">
                <a:ea typeface="Calibri"/>
                <a:cs typeface="Times New Roman"/>
              </a:rPr>
              <a:t/>
            </a:r>
            <a:br>
              <a:rPr lang="en-US" sz="2000" dirty="0" smtClean="0">
                <a:ea typeface="Calibri"/>
                <a:cs typeface="Times New Roman"/>
              </a:rPr>
            </a:br>
            <a:r>
              <a:rPr lang="en-US" sz="2000" b="1" dirty="0" smtClean="0">
                <a:latin typeface="Times New Roman"/>
                <a:ea typeface="Calibri"/>
              </a:rPr>
              <a:t>Date     : </a:t>
            </a:r>
            <a:r>
              <a:rPr lang="en-US" sz="2000" dirty="0" smtClean="0">
                <a:latin typeface="Times New Roman"/>
                <a:ea typeface="Calibri"/>
              </a:rPr>
              <a:t>25</a:t>
            </a:r>
            <a:r>
              <a:rPr lang="en-US" sz="2000" baseline="30000" dirty="0" smtClean="0">
                <a:latin typeface="Times New Roman"/>
                <a:ea typeface="Calibri"/>
              </a:rPr>
              <a:t>th</a:t>
            </a:r>
            <a:r>
              <a:rPr lang="en-US" sz="2000" dirty="0" smtClean="0">
                <a:latin typeface="Times New Roman"/>
                <a:ea typeface="Calibri"/>
              </a:rPr>
              <a:t> to 31</a:t>
            </a:r>
            <a:r>
              <a:rPr lang="en-US" sz="2000" baseline="30000" dirty="0" smtClean="0">
                <a:latin typeface="Times New Roman"/>
                <a:ea typeface="Calibri"/>
              </a:rPr>
              <a:t>st</a:t>
            </a:r>
            <a:r>
              <a:rPr lang="en-US" sz="2000" dirty="0" smtClean="0">
                <a:latin typeface="Times New Roman"/>
                <a:ea typeface="Calibri"/>
              </a:rPr>
              <a:t> March 2022.</a:t>
            </a:r>
            <a:endParaRPr lang="en-US" sz="2000" dirty="0"/>
          </a:p>
        </p:txBody>
      </p:sp>
      <p:sp>
        <p:nvSpPr>
          <p:cNvPr id="3" name="Content Placeholder 2"/>
          <p:cNvSpPr>
            <a:spLocks noGrp="1"/>
          </p:cNvSpPr>
          <p:nvPr>
            <p:ph idx="1"/>
          </p:nvPr>
        </p:nvSpPr>
        <p:spPr>
          <a:xfrm>
            <a:off x="457200" y="1447800"/>
            <a:ext cx="8458200" cy="5181600"/>
          </a:xfrm>
        </p:spPr>
        <p:txBody>
          <a:bodyPr>
            <a:noAutofit/>
          </a:bodyPr>
          <a:lstStyle/>
          <a:p>
            <a:pPr marL="0" indent="457200" algn="just">
              <a:spcBef>
                <a:spcPts val="0"/>
              </a:spcBef>
              <a:spcAft>
                <a:spcPts val="600"/>
              </a:spcAft>
              <a:buNone/>
            </a:pPr>
            <a:r>
              <a:rPr lang="en-US" sz="1200" dirty="0" smtClean="0">
                <a:latin typeface="Times New Roman"/>
                <a:ea typeface="Calibri"/>
              </a:rPr>
              <a:t>Wushu Association of India, Tamil Nadu Wushu Association and </a:t>
            </a:r>
            <a:r>
              <a:rPr lang="en-US" sz="1200" dirty="0" err="1" smtClean="0">
                <a:latin typeface="Times New Roman"/>
                <a:ea typeface="Calibri"/>
              </a:rPr>
              <a:t>Noorul</a:t>
            </a:r>
            <a:r>
              <a:rPr lang="en-US" sz="1200" dirty="0" smtClean="0">
                <a:latin typeface="Times New Roman"/>
                <a:ea typeface="Calibri"/>
              </a:rPr>
              <a:t> Islam Center for Higher Education jointly conducted 21</a:t>
            </a:r>
            <a:r>
              <a:rPr lang="en-US" sz="1200" baseline="30000" dirty="0" smtClean="0">
                <a:latin typeface="Times New Roman"/>
                <a:ea typeface="Calibri"/>
              </a:rPr>
              <a:t>st</a:t>
            </a:r>
            <a:r>
              <a:rPr lang="en-US" sz="1200" dirty="0" smtClean="0">
                <a:latin typeface="Times New Roman"/>
                <a:ea typeface="Calibri"/>
              </a:rPr>
              <a:t> Sub – Junior National Wushu Championship was held at </a:t>
            </a:r>
            <a:r>
              <a:rPr lang="en-US" sz="1200" dirty="0" err="1" smtClean="0">
                <a:latin typeface="Times New Roman"/>
                <a:ea typeface="Calibri"/>
              </a:rPr>
              <a:t>Noorul</a:t>
            </a:r>
            <a:r>
              <a:rPr lang="en-US" sz="1200" dirty="0" smtClean="0">
                <a:latin typeface="Times New Roman"/>
                <a:ea typeface="Calibri"/>
              </a:rPr>
              <a:t> Islam University, </a:t>
            </a:r>
            <a:r>
              <a:rPr lang="en-US" sz="1200" dirty="0" err="1" smtClean="0">
                <a:latin typeface="Times New Roman"/>
                <a:ea typeface="Calibri"/>
              </a:rPr>
              <a:t>Nagercoil</a:t>
            </a:r>
            <a:r>
              <a:rPr lang="en-US" sz="1200" dirty="0" smtClean="0">
                <a:latin typeface="Times New Roman"/>
                <a:ea typeface="Calibri"/>
              </a:rPr>
              <a:t>, </a:t>
            </a:r>
            <a:r>
              <a:rPr lang="en-US" sz="1200" dirty="0" err="1" smtClean="0">
                <a:latin typeface="Times New Roman"/>
                <a:ea typeface="Calibri"/>
              </a:rPr>
              <a:t>Kanyakumari</a:t>
            </a:r>
            <a:r>
              <a:rPr lang="en-US" sz="1200" dirty="0" smtClean="0">
                <a:latin typeface="Times New Roman"/>
                <a:ea typeface="Calibri"/>
              </a:rPr>
              <a:t> District from March 25 to 31. </a:t>
            </a:r>
            <a:r>
              <a:rPr lang="en-US" sz="1200" dirty="0" smtClean="0">
                <a:latin typeface="Times New Roman"/>
                <a:ea typeface="Calibri"/>
                <a:cs typeface="Times New Roman"/>
              </a:rPr>
              <a:t>About </a:t>
            </a:r>
            <a:r>
              <a:rPr lang="en-US" sz="1200" dirty="0" smtClean="0">
                <a:latin typeface="Times New Roman"/>
                <a:ea typeface="Calibri"/>
                <a:cs typeface="Times New Roman"/>
              </a:rPr>
              <a:t>1100 athletes from 32 states in India participated in the above tournament. In this, Tamil Nadu won </a:t>
            </a:r>
            <a:r>
              <a:rPr lang="en-US" sz="1200" b="1" dirty="0" smtClean="0">
                <a:latin typeface="Times New Roman"/>
                <a:ea typeface="Calibri"/>
                <a:cs typeface="Times New Roman"/>
              </a:rPr>
              <a:t>4 gold</a:t>
            </a:r>
            <a:r>
              <a:rPr lang="en-US" sz="1200" dirty="0" smtClean="0">
                <a:latin typeface="Times New Roman"/>
                <a:ea typeface="Calibri"/>
                <a:cs typeface="Times New Roman"/>
              </a:rPr>
              <a:t>, </a:t>
            </a:r>
            <a:r>
              <a:rPr lang="en-US" sz="1200" b="1" dirty="0" smtClean="0">
                <a:latin typeface="Times New Roman"/>
                <a:ea typeface="Calibri"/>
                <a:cs typeface="Times New Roman"/>
              </a:rPr>
              <a:t>18 silver</a:t>
            </a:r>
            <a:r>
              <a:rPr lang="en-US" sz="1200" dirty="0" smtClean="0">
                <a:latin typeface="Times New Roman"/>
                <a:ea typeface="Calibri"/>
                <a:cs typeface="Times New Roman"/>
              </a:rPr>
              <a:t> and </a:t>
            </a:r>
            <a:r>
              <a:rPr lang="en-US" sz="1200" b="1" dirty="0" smtClean="0">
                <a:latin typeface="Times New Roman"/>
                <a:ea typeface="Calibri"/>
                <a:cs typeface="Times New Roman"/>
              </a:rPr>
              <a:t>23 bronze</a:t>
            </a:r>
            <a:r>
              <a:rPr lang="en-US" sz="1200" dirty="0" smtClean="0">
                <a:latin typeface="Times New Roman"/>
                <a:ea typeface="Calibri"/>
                <a:cs typeface="Times New Roman"/>
              </a:rPr>
              <a:t> medals for a total of </a:t>
            </a:r>
            <a:r>
              <a:rPr lang="en-US" sz="1200" b="1" dirty="0" smtClean="0">
                <a:latin typeface="Times New Roman"/>
                <a:ea typeface="Calibri"/>
                <a:cs typeface="Times New Roman"/>
              </a:rPr>
              <a:t>45 medals</a:t>
            </a:r>
            <a:r>
              <a:rPr lang="en-US" sz="1200" dirty="0" smtClean="0">
                <a:latin typeface="Times New Roman"/>
                <a:ea typeface="Calibri"/>
                <a:cs typeface="Times New Roman"/>
              </a:rPr>
              <a:t> and became the </a:t>
            </a:r>
            <a:r>
              <a:rPr lang="en-US" sz="1200" b="1" dirty="0" smtClean="0">
                <a:latin typeface="Times New Roman"/>
                <a:ea typeface="Calibri"/>
                <a:cs typeface="Times New Roman"/>
              </a:rPr>
              <a:t>2</a:t>
            </a:r>
            <a:r>
              <a:rPr lang="en-US" sz="1200" b="1" baseline="30000" dirty="0" smtClean="0">
                <a:latin typeface="Times New Roman"/>
                <a:ea typeface="Calibri"/>
                <a:cs typeface="Times New Roman"/>
              </a:rPr>
              <a:t>nd</a:t>
            </a:r>
            <a:r>
              <a:rPr lang="en-US" sz="1200" b="1" dirty="0" smtClean="0">
                <a:latin typeface="Times New Roman"/>
                <a:ea typeface="Calibri"/>
                <a:cs typeface="Times New Roman"/>
              </a:rPr>
              <a:t> </a:t>
            </a:r>
            <a:r>
              <a:rPr lang="en-US" sz="1200" b="1" dirty="0" smtClean="0">
                <a:latin typeface="Times New Roman"/>
                <a:ea typeface="Calibri"/>
                <a:cs typeface="Times New Roman"/>
              </a:rPr>
              <a:t>place </a:t>
            </a:r>
            <a:r>
              <a:rPr lang="en-US" sz="1200" b="1" dirty="0" smtClean="0">
                <a:latin typeface="Times New Roman"/>
                <a:ea typeface="Calibri"/>
                <a:cs typeface="Times New Roman"/>
              </a:rPr>
              <a:t>in </a:t>
            </a:r>
            <a:r>
              <a:rPr lang="en-US" sz="1200" b="1" dirty="0" err="1" smtClean="0">
                <a:latin typeface="Times New Roman"/>
                <a:ea typeface="Calibri"/>
                <a:cs typeface="Times New Roman"/>
              </a:rPr>
              <a:t>Taolu</a:t>
            </a:r>
            <a:r>
              <a:rPr lang="en-US" sz="1200" b="1" dirty="0" smtClean="0">
                <a:latin typeface="Times New Roman"/>
                <a:ea typeface="Calibri"/>
                <a:cs typeface="Times New Roman"/>
              </a:rPr>
              <a:t> overall.</a:t>
            </a:r>
            <a:endParaRPr lang="en-US" sz="1200" b="1" dirty="0" smtClean="0">
              <a:ea typeface="Calibri"/>
              <a:cs typeface="Times New Roman"/>
            </a:endParaRPr>
          </a:p>
          <a:p>
            <a:pPr marL="0" marR="0" indent="457200" algn="just">
              <a:spcBef>
                <a:spcPts val="0"/>
              </a:spcBef>
              <a:spcAft>
                <a:spcPts val="600"/>
              </a:spcAft>
              <a:buNone/>
            </a:pPr>
            <a:r>
              <a:rPr lang="en-US" sz="1200" dirty="0" smtClean="0">
                <a:latin typeface="Times New Roman"/>
                <a:ea typeface="Calibri"/>
                <a:cs typeface="Times New Roman"/>
              </a:rPr>
              <a:t>This mega event’s Welcome Addressed by Mr. P. Johnson General Secretary, Tamil Nadu Wushu Association.</a:t>
            </a:r>
            <a:endParaRPr lang="en-US" sz="1200" dirty="0" smtClean="0">
              <a:ea typeface="Calibri"/>
              <a:cs typeface="Times New Roman"/>
            </a:endParaRPr>
          </a:p>
          <a:p>
            <a:pPr marL="0" marR="0" indent="457200" algn="ctr">
              <a:spcBef>
                <a:spcPts val="0"/>
              </a:spcBef>
              <a:spcAft>
                <a:spcPts val="600"/>
              </a:spcAft>
              <a:buNone/>
            </a:pPr>
            <a:r>
              <a:rPr lang="en-US" sz="1200" b="1" dirty="0" smtClean="0">
                <a:latin typeface="Times New Roman"/>
                <a:ea typeface="Calibri"/>
                <a:cs typeface="Times New Roman"/>
              </a:rPr>
              <a:t>Presided By</a:t>
            </a:r>
            <a:endParaRPr lang="en-US" sz="1200" dirty="0" smtClean="0">
              <a:ea typeface="Calibri"/>
              <a:cs typeface="Times New Roman"/>
            </a:endParaRPr>
          </a:p>
          <a:p>
            <a:pPr marL="0" marR="0" indent="457200" algn="ctr">
              <a:spcBef>
                <a:spcPts val="0"/>
              </a:spcBef>
              <a:spcAft>
                <a:spcPts val="600"/>
              </a:spcAft>
              <a:buNone/>
            </a:pPr>
            <a:r>
              <a:rPr lang="en-US" sz="1600" b="1" dirty="0" smtClean="0">
                <a:latin typeface="Times New Roman"/>
                <a:ea typeface="Calibri"/>
                <a:cs typeface="Times New Roman"/>
              </a:rPr>
              <a:t>Honorable </a:t>
            </a:r>
            <a:r>
              <a:rPr lang="en-US" sz="1600" b="1" dirty="0" err="1" smtClean="0">
                <a:latin typeface="Times New Roman"/>
                <a:ea typeface="Calibri"/>
                <a:cs typeface="Times New Roman"/>
              </a:rPr>
              <a:t>Thiru</a:t>
            </a:r>
            <a:r>
              <a:rPr lang="en-US" sz="1600" b="1" dirty="0" smtClean="0">
                <a:latin typeface="Times New Roman"/>
                <a:ea typeface="Calibri"/>
                <a:cs typeface="Times New Roman"/>
              </a:rPr>
              <a:t>. M. </a:t>
            </a:r>
            <a:r>
              <a:rPr lang="en-US" sz="1600" b="1" dirty="0" err="1" smtClean="0">
                <a:latin typeface="Times New Roman"/>
                <a:ea typeface="Calibri"/>
                <a:cs typeface="Times New Roman"/>
              </a:rPr>
              <a:t>Appavu</a:t>
            </a:r>
            <a:r>
              <a:rPr lang="en-US" sz="1200" dirty="0" smtClean="0">
                <a:latin typeface="Times New Roman"/>
                <a:ea typeface="Calibri"/>
                <a:cs typeface="Times New Roman"/>
              </a:rPr>
              <a:t>, Speaker of Tamil Nadu Legislative Assembly</a:t>
            </a:r>
            <a:r>
              <a:rPr lang="en-US" sz="1200" dirty="0" smtClean="0">
                <a:latin typeface="Times New Roman"/>
                <a:ea typeface="Calibri"/>
                <a:cs typeface="Times New Roman"/>
              </a:rPr>
              <a:t>.</a:t>
            </a:r>
            <a:r>
              <a:rPr lang="en-US" sz="1200" b="1" dirty="0" smtClean="0">
                <a:latin typeface="Times New Roman"/>
                <a:ea typeface="Calibri"/>
                <a:cs typeface="Times New Roman"/>
              </a:rPr>
              <a:t> </a:t>
            </a:r>
            <a:endParaRPr lang="en-US" sz="1200" dirty="0" smtClean="0">
              <a:ea typeface="Calibri"/>
              <a:cs typeface="Times New Roman"/>
            </a:endParaRPr>
          </a:p>
          <a:p>
            <a:pPr marL="0" marR="0" indent="457200" algn="ctr">
              <a:spcBef>
                <a:spcPts val="0"/>
              </a:spcBef>
              <a:spcAft>
                <a:spcPts val="600"/>
              </a:spcAft>
              <a:buNone/>
            </a:pPr>
            <a:r>
              <a:rPr lang="en-US" sz="1200" b="1" dirty="0" smtClean="0">
                <a:latin typeface="Times New Roman"/>
                <a:ea typeface="Calibri"/>
                <a:cs typeface="Times New Roman"/>
              </a:rPr>
              <a:t>Chief Guests</a:t>
            </a:r>
            <a:endParaRPr lang="en-US" sz="1200" dirty="0" smtClean="0">
              <a:ea typeface="Calibri"/>
              <a:cs typeface="Times New Roman"/>
            </a:endParaRPr>
          </a:p>
          <a:p>
            <a:pPr marL="0" marR="0" indent="457200" algn="ctr">
              <a:spcBef>
                <a:spcPts val="0"/>
              </a:spcBef>
              <a:spcAft>
                <a:spcPts val="600"/>
              </a:spcAft>
              <a:buNone/>
            </a:pPr>
            <a:r>
              <a:rPr lang="en-US" sz="1100" b="1" dirty="0" smtClean="0">
                <a:latin typeface="Times New Roman"/>
                <a:ea typeface="Calibri"/>
                <a:cs typeface="Times New Roman"/>
              </a:rPr>
              <a:t>Honorable </a:t>
            </a:r>
            <a:r>
              <a:rPr lang="en-US" sz="1100" b="1" dirty="0" err="1" smtClean="0">
                <a:latin typeface="Times New Roman"/>
                <a:ea typeface="Calibri"/>
                <a:cs typeface="Times New Roman"/>
              </a:rPr>
              <a:t>Thiru</a:t>
            </a:r>
            <a:r>
              <a:rPr lang="en-US" sz="1100" b="1" dirty="0" smtClean="0">
                <a:latin typeface="Times New Roman"/>
                <a:ea typeface="Calibri"/>
                <a:cs typeface="Times New Roman"/>
              </a:rPr>
              <a:t>. T. </a:t>
            </a:r>
            <a:r>
              <a:rPr lang="en-US" sz="1100" b="1" dirty="0" err="1" smtClean="0">
                <a:latin typeface="Times New Roman"/>
                <a:ea typeface="Calibri"/>
                <a:cs typeface="Times New Roman"/>
              </a:rPr>
              <a:t>Mano</a:t>
            </a:r>
            <a:r>
              <a:rPr lang="en-US" sz="1100" b="1" dirty="0" smtClean="0">
                <a:latin typeface="Times New Roman"/>
                <a:ea typeface="Calibri"/>
                <a:cs typeface="Times New Roman"/>
              </a:rPr>
              <a:t> </a:t>
            </a:r>
            <a:r>
              <a:rPr lang="en-US" sz="1100" b="1" dirty="0" err="1" smtClean="0">
                <a:latin typeface="Times New Roman"/>
                <a:ea typeface="Calibri"/>
                <a:cs typeface="Times New Roman"/>
              </a:rPr>
              <a:t>Thangaraj</a:t>
            </a:r>
            <a:r>
              <a:rPr lang="en-US" sz="1200" dirty="0" smtClean="0">
                <a:latin typeface="Times New Roman"/>
                <a:ea typeface="Calibri"/>
                <a:cs typeface="Times New Roman"/>
              </a:rPr>
              <a:t>, Minister of Information Technology of TN</a:t>
            </a:r>
            <a:endParaRPr lang="en-US" sz="1200" dirty="0" smtClean="0">
              <a:ea typeface="Calibri"/>
              <a:cs typeface="Times New Roman"/>
            </a:endParaRPr>
          </a:p>
          <a:p>
            <a:pPr marL="0" marR="0" indent="457200" algn="ctr">
              <a:spcBef>
                <a:spcPts val="0"/>
              </a:spcBef>
              <a:spcAft>
                <a:spcPts val="600"/>
              </a:spcAft>
              <a:buNone/>
            </a:pPr>
            <a:r>
              <a:rPr lang="en-US" sz="1200" b="1" dirty="0" err="1" smtClean="0">
                <a:latin typeface="Times New Roman"/>
                <a:ea typeface="Calibri"/>
                <a:cs typeface="Times New Roman"/>
              </a:rPr>
              <a:t>Thiru</a:t>
            </a:r>
            <a:r>
              <a:rPr lang="en-US" sz="1200" b="1" dirty="0" smtClean="0">
                <a:latin typeface="Times New Roman"/>
                <a:ea typeface="Calibri"/>
                <a:cs typeface="Times New Roman"/>
              </a:rPr>
              <a:t>. Dr. A.P. </a:t>
            </a:r>
            <a:r>
              <a:rPr lang="en-US" sz="1200" b="1" dirty="0" err="1" smtClean="0">
                <a:latin typeface="Times New Roman"/>
                <a:ea typeface="Calibri"/>
                <a:cs typeface="Times New Roman"/>
              </a:rPr>
              <a:t>Majeed</a:t>
            </a:r>
            <a:r>
              <a:rPr lang="en-US" sz="1200" b="1" dirty="0" smtClean="0">
                <a:latin typeface="Times New Roman"/>
                <a:ea typeface="Calibri"/>
                <a:cs typeface="Times New Roman"/>
              </a:rPr>
              <a:t> Khan</a:t>
            </a:r>
            <a:r>
              <a:rPr lang="en-US" sz="1200" dirty="0" smtClean="0">
                <a:latin typeface="Times New Roman"/>
                <a:ea typeface="Calibri"/>
                <a:cs typeface="Times New Roman"/>
              </a:rPr>
              <a:t>, Founder and Chancellor of NICHE</a:t>
            </a:r>
            <a:endParaRPr lang="en-US" sz="1200" dirty="0" smtClean="0">
              <a:ea typeface="Calibri"/>
              <a:cs typeface="Times New Roman"/>
            </a:endParaRPr>
          </a:p>
          <a:p>
            <a:pPr marL="0" marR="0" indent="457200" algn="ctr">
              <a:spcBef>
                <a:spcPts val="0"/>
              </a:spcBef>
              <a:spcAft>
                <a:spcPts val="600"/>
              </a:spcAft>
              <a:buNone/>
            </a:pPr>
            <a:r>
              <a:rPr lang="en-US" sz="1200" b="1" dirty="0" err="1" smtClean="0">
                <a:latin typeface="Times New Roman"/>
                <a:ea typeface="Calibri"/>
                <a:cs typeface="Times New Roman"/>
              </a:rPr>
              <a:t>Thiru</a:t>
            </a:r>
            <a:r>
              <a:rPr lang="en-US" sz="1200" b="1" dirty="0" smtClean="0">
                <a:latin typeface="Times New Roman"/>
                <a:ea typeface="Calibri"/>
                <a:cs typeface="Times New Roman"/>
              </a:rPr>
              <a:t>. V. </a:t>
            </a:r>
            <a:r>
              <a:rPr lang="en-US" sz="1200" b="1" dirty="0" err="1" smtClean="0">
                <a:latin typeface="Times New Roman"/>
                <a:ea typeface="Calibri"/>
                <a:cs typeface="Times New Roman"/>
              </a:rPr>
              <a:t>Balakrishnan</a:t>
            </a:r>
            <a:r>
              <a:rPr lang="en-US" sz="1200" dirty="0" smtClean="0">
                <a:latin typeface="Times New Roman"/>
                <a:ea typeface="Calibri"/>
                <a:cs typeface="Times New Roman"/>
              </a:rPr>
              <a:t>, I.P.S., Inspector General of Police, Central Zone, TN</a:t>
            </a:r>
            <a:endParaRPr lang="en-US" sz="1200" dirty="0" smtClean="0">
              <a:ea typeface="Calibri"/>
              <a:cs typeface="Times New Roman"/>
            </a:endParaRPr>
          </a:p>
          <a:p>
            <a:pPr marL="0" marR="0" indent="457200" algn="ctr">
              <a:spcBef>
                <a:spcPts val="0"/>
              </a:spcBef>
              <a:spcAft>
                <a:spcPts val="600"/>
              </a:spcAft>
              <a:buNone/>
            </a:pPr>
            <a:r>
              <a:rPr lang="en-US" sz="1200" b="1" dirty="0" smtClean="0">
                <a:latin typeface="Times New Roman"/>
                <a:ea typeface="Calibri"/>
                <a:cs typeface="Times New Roman"/>
              </a:rPr>
              <a:t>Mr. </a:t>
            </a:r>
            <a:r>
              <a:rPr lang="en-US" sz="1200" b="1" dirty="0" err="1" smtClean="0">
                <a:latin typeface="Times New Roman"/>
                <a:ea typeface="Calibri"/>
                <a:cs typeface="Times New Roman"/>
              </a:rPr>
              <a:t>Bhupender</a:t>
            </a:r>
            <a:r>
              <a:rPr lang="en-US" sz="1200" b="1" dirty="0" smtClean="0">
                <a:latin typeface="Times New Roman"/>
                <a:ea typeface="Calibri"/>
                <a:cs typeface="Times New Roman"/>
              </a:rPr>
              <a:t> Singh </a:t>
            </a:r>
            <a:r>
              <a:rPr lang="en-US" sz="1200" b="1" dirty="0" err="1" smtClean="0">
                <a:latin typeface="Times New Roman"/>
                <a:ea typeface="Calibri"/>
                <a:cs typeface="Times New Roman"/>
              </a:rPr>
              <a:t>Bajwa</a:t>
            </a:r>
            <a:r>
              <a:rPr lang="en-US" sz="1200" dirty="0" smtClean="0">
                <a:latin typeface="Times New Roman"/>
                <a:ea typeface="Calibri"/>
                <a:cs typeface="Times New Roman"/>
              </a:rPr>
              <a:t>, President, Wushu Association of India</a:t>
            </a:r>
            <a:endParaRPr lang="en-US" sz="1200" dirty="0" smtClean="0">
              <a:ea typeface="Calibri"/>
              <a:cs typeface="Times New Roman"/>
            </a:endParaRPr>
          </a:p>
          <a:p>
            <a:pPr marL="0" marR="0" indent="457200" algn="ctr">
              <a:spcBef>
                <a:spcPts val="0"/>
              </a:spcBef>
              <a:spcAft>
                <a:spcPts val="600"/>
              </a:spcAft>
              <a:buNone/>
            </a:pPr>
            <a:r>
              <a:rPr lang="en-US" sz="1200" b="1" dirty="0" smtClean="0">
                <a:latin typeface="Times New Roman"/>
                <a:ea typeface="Calibri"/>
                <a:cs typeface="Times New Roman"/>
              </a:rPr>
              <a:t>Mr. </a:t>
            </a:r>
            <a:r>
              <a:rPr lang="en-US" sz="1200" b="1" dirty="0" err="1" smtClean="0">
                <a:latin typeface="Times New Roman"/>
                <a:ea typeface="Calibri"/>
                <a:cs typeface="Times New Roman"/>
              </a:rPr>
              <a:t>Jatinder</a:t>
            </a:r>
            <a:r>
              <a:rPr lang="en-US" sz="1200" b="1" dirty="0" smtClean="0">
                <a:latin typeface="Times New Roman"/>
                <a:ea typeface="Calibri"/>
                <a:cs typeface="Times New Roman"/>
              </a:rPr>
              <a:t> Singh </a:t>
            </a:r>
            <a:r>
              <a:rPr lang="en-US" sz="1200" b="1" dirty="0" err="1" smtClean="0">
                <a:latin typeface="Times New Roman"/>
                <a:ea typeface="Calibri"/>
                <a:cs typeface="Times New Roman"/>
              </a:rPr>
              <a:t>Bajwa</a:t>
            </a:r>
            <a:r>
              <a:rPr lang="en-US" sz="1200" dirty="0" smtClean="0">
                <a:latin typeface="Times New Roman"/>
                <a:ea typeface="Calibri"/>
                <a:cs typeface="Times New Roman"/>
              </a:rPr>
              <a:t>, General Secretary, Wushu Association of India</a:t>
            </a:r>
            <a:endParaRPr lang="en-US" sz="1200" dirty="0" smtClean="0">
              <a:ea typeface="Calibri"/>
              <a:cs typeface="Times New Roman"/>
            </a:endParaRPr>
          </a:p>
          <a:p>
            <a:pPr marL="0" marR="0" indent="457200" algn="ctr">
              <a:spcBef>
                <a:spcPts val="0"/>
              </a:spcBef>
              <a:spcAft>
                <a:spcPts val="600"/>
              </a:spcAft>
              <a:buNone/>
            </a:pPr>
            <a:r>
              <a:rPr lang="en-US" sz="1200" b="1" dirty="0" smtClean="0">
                <a:latin typeface="Times New Roman"/>
                <a:ea typeface="Calibri"/>
                <a:cs typeface="Times New Roman"/>
              </a:rPr>
              <a:t>Mr. </a:t>
            </a:r>
            <a:r>
              <a:rPr lang="en-US" sz="1200" b="1" dirty="0" err="1" smtClean="0">
                <a:latin typeface="Times New Roman"/>
                <a:ea typeface="Calibri"/>
                <a:cs typeface="Times New Roman"/>
              </a:rPr>
              <a:t>Suhel</a:t>
            </a:r>
            <a:r>
              <a:rPr lang="en-US" sz="1200" b="1" dirty="0" smtClean="0">
                <a:latin typeface="Times New Roman"/>
                <a:ea typeface="Calibri"/>
                <a:cs typeface="Times New Roman"/>
              </a:rPr>
              <a:t> Ahmed</a:t>
            </a:r>
            <a:r>
              <a:rPr lang="en-US" sz="1200" dirty="0" smtClean="0">
                <a:latin typeface="Times New Roman"/>
                <a:ea typeface="Calibri"/>
                <a:cs typeface="Times New Roman"/>
              </a:rPr>
              <a:t>, CEO, Wushu Association of </a:t>
            </a:r>
            <a:r>
              <a:rPr lang="en-US" sz="1200" dirty="0" smtClean="0">
                <a:latin typeface="Times New Roman"/>
                <a:ea typeface="Calibri"/>
                <a:cs typeface="Times New Roman"/>
              </a:rPr>
              <a:t>India</a:t>
            </a:r>
            <a:r>
              <a:rPr lang="en-US" sz="1200" dirty="0" smtClean="0">
                <a:latin typeface="Times New Roman"/>
                <a:ea typeface="Calibri"/>
                <a:cs typeface="Times New Roman"/>
              </a:rPr>
              <a:t> </a:t>
            </a:r>
            <a:endParaRPr lang="en-US" sz="1200" dirty="0" smtClean="0">
              <a:ea typeface="Calibri"/>
              <a:cs typeface="Times New Roman"/>
            </a:endParaRPr>
          </a:p>
          <a:p>
            <a:pPr marL="0" marR="0" indent="457200" algn="ctr">
              <a:spcBef>
                <a:spcPts val="0"/>
              </a:spcBef>
              <a:spcAft>
                <a:spcPts val="600"/>
              </a:spcAft>
              <a:buNone/>
            </a:pPr>
            <a:r>
              <a:rPr lang="en-US" sz="1200" b="1" dirty="0" smtClean="0">
                <a:latin typeface="Times New Roman"/>
                <a:ea typeface="Calibri"/>
                <a:cs typeface="Times New Roman"/>
              </a:rPr>
              <a:t>Felicitation</a:t>
            </a:r>
            <a:endParaRPr lang="en-US" sz="1200" dirty="0" smtClean="0">
              <a:ea typeface="Calibri"/>
              <a:cs typeface="Times New Roman"/>
            </a:endParaRPr>
          </a:p>
          <a:p>
            <a:pPr marL="0" marR="0" indent="457200" algn="ctr">
              <a:spcBef>
                <a:spcPts val="0"/>
              </a:spcBef>
              <a:spcAft>
                <a:spcPts val="600"/>
              </a:spcAft>
              <a:buNone/>
            </a:pPr>
            <a:r>
              <a:rPr lang="en-US" sz="1200" b="1" dirty="0" smtClean="0">
                <a:latin typeface="Times New Roman"/>
                <a:ea typeface="Calibri"/>
                <a:cs typeface="Times New Roman"/>
              </a:rPr>
              <a:t>Mr. A. Alex</a:t>
            </a:r>
            <a:r>
              <a:rPr lang="en-US" sz="1200" dirty="0" smtClean="0">
                <a:latin typeface="Times New Roman"/>
                <a:ea typeface="Calibri"/>
                <a:cs typeface="Times New Roman"/>
              </a:rPr>
              <a:t>, President, Organizing Committee</a:t>
            </a:r>
            <a:endParaRPr lang="en-US" sz="1200" dirty="0" smtClean="0">
              <a:ea typeface="Calibri"/>
              <a:cs typeface="Times New Roman"/>
            </a:endParaRPr>
          </a:p>
          <a:p>
            <a:pPr marL="0" marR="0" indent="457200" algn="ctr">
              <a:spcBef>
                <a:spcPts val="0"/>
              </a:spcBef>
              <a:spcAft>
                <a:spcPts val="600"/>
              </a:spcAft>
              <a:buNone/>
            </a:pPr>
            <a:r>
              <a:rPr lang="en-US" sz="1200" b="1" dirty="0" smtClean="0">
                <a:latin typeface="Times New Roman"/>
                <a:ea typeface="Calibri"/>
                <a:cs typeface="Times New Roman"/>
              </a:rPr>
              <a:t>Mr. V. </a:t>
            </a:r>
            <a:r>
              <a:rPr lang="en-US" sz="1200" b="1" dirty="0" err="1" smtClean="0">
                <a:latin typeface="Times New Roman"/>
                <a:ea typeface="Calibri"/>
                <a:cs typeface="Times New Roman"/>
              </a:rPr>
              <a:t>Badri</a:t>
            </a:r>
            <a:r>
              <a:rPr lang="en-US" sz="1200" b="1" dirty="0" smtClean="0">
                <a:latin typeface="Times New Roman"/>
                <a:ea typeface="Calibri"/>
                <a:cs typeface="Times New Roman"/>
              </a:rPr>
              <a:t> Narayanan</a:t>
            </a:r>
            <a:r>
              <a:rPr lang="en-US" sz="1200" dirty="0" smtClean="0">
                <a:latin typeface="Times New Roman"/>
                <a:ea typeface="Calibri"/>
                <a:cs typeface="Times New Roman"/>
              </a:rPr>
              <a:t>, I.P.S., Superintendent of Police, </a:t>
            </a:r>
            <a:r>
              <a:rPr lang="en-US" sz="1200" dirty="0" err="1" smtClean="0">
                <a:latin typeface="Times New Roman"/>
                <a:ea typeface="Calibri"/>
                <a:cs typeface="Times New Roman"/>
              </a:rPr>
              <a:t>Kanyakumar</a:t>
            </a:r>
            <a:endParaRPr lang="en-US" sz="1200" dirty="0" smtClean="0">
              <a:ea typeface="Calibri"/>
              <a:cs typeface="Times New Roman"/>
            </a:endParaRPr>
          </a:p>
          <a:p>
            <a:pPr marL="0" marR="0" indent="457200" algn="ctr">
              <a:spcBef>
                <a:spcPts val="0"/>
              </a:spcBef>
              <a:spcAft>
                <a:spcPts val="600"/>
              </a:spcAft>
              <a:buNone/>
            </a:pPr>
            <a:r>
              <a:rPr lang="en-US" sz="1200" b="1" dirty="0" smtClean="0">
                <a:latin typeface="Times New Roman"/>
                <a:ea typeface="Calibri"/>
                <a:cs typeface="Times New Roman"/>
              </a:rPr>
              <a:t>Mr. J.M. Fernando</a:t>
            </a:r>
            <a:r>
              <a:rPr lang="en-US" sz="1200" dirty="0" smtClean="0">
                <a:latin typeface="Times New Roman"/>
                <a:ea typeface="Calibri"/>
                <a:cs typeface="Times New Roman"/>
              </a:rPr>
              <a:t>, CAO, Tamil Nadu Olympic Association</a:t>
            </a:r>
            <a:endParaRPr lang="en-US" sz="1200" dirty="0" smtClean="0">
              <a:ea typeface="Calibri"/>
              <a:cs typeface="Times New Roman"/>
            </a:endParaRPr>
          </a:p>
          <a:p>
            <a:pPr marL="0" marR="0" indent="457200" algn="ctr">
              <a:spcBef>
                <a:spcPts val="0"/>
              </a:spcBef>
              <a:spcAft>
                <a:spcPts val="600"/>
              </a:spcAft>
              <a:buNone/>
            </a:pPr>
            <a:r>
              <a:rPr lang="en-US" sz="1200" b="1" dirty="0" smtClean="0">
                <a:latin typeface="Times New Roman"/>
                <a:ea typeface="Calibri"/>
                <a:cs typeface="Times New Roman"/>
              </a:rPr>
              <a:t>Mr. J. David Daniel</a:t>
            </a:r>
            <a:r>
              <a:rPr lang="en-US" sz="1200" dirty="0" smtClean="0">
                <a:latin typeface="Times New Roman"/>
                <a:ea typeface="Calibri"/>
                <a:cs typeface="Times New Roman"/>
              </a:rPr>
              <a:t>, District Sports and Youth Welfare Officer, </a:t>
            </a:r>
            <a:r>
              <a:rPr lang="en-US" sz="1200" dirty="0" err="1" smtClean="0">
                <a:latin typeface="Times New Roman"/>
                <a:ea typeface="Calibri"/>
                <a:cs typeface="Times New Roman"/>
              </a:rPr>
              <a:t>Kanyakumar</a:t>
            </a:r>
            <a:endParaRPr lang="en-US" sz="1200" dirty="0" smtClean="0">
              <a:ea typeface="Calibri"/>
              <a:cs typeface="Times New Roman"/>
            </a:endParaRPr>
          </a:p>
          <a:p>
            <a:pPr marL="0" marR="0" indent="457200" algn="ctr">
              <a:spcBef>
                <a:spcPts val="0"/>
              </a:spcBef>
              <a:spcAft>
                <a:spcPts val="600"/>
              </a:spcAft>
              <a:buNone/>
            </a:pPr>
            <a:r>
              <a:rPr lang="en-US" sz="1200" b="1" dirty="0" smtClean="0">
                <a:latin typeface="Times New Roman"/>
                <a:ea typeface="Calibri"/>
                <a:cs typeface="Times New Roman"/>
              </a:rPr>
              <a:t>Mr. R. </a:t>
            </a:r>
            <a:r>
              <a:rPr lang="en-US" sz="1200" b="1" dirty="0" err="1" smtClean="0">
                <a:latin typeface="Times New Roman"/>
                <a:ea typeface="Calibri"/>
                <a:cs typeface="Times New Roman"/>
              </a:rPr>
              <a:t>Venkatesh</a:t>
            </a:r>
            <a:r>
              <a:rPr lang="en-US" sz="1200" dirty="0" smtClean="0">
                <a:latin typeface="Times New Roman"/>
                <a:ea typeface="Calibri"/>
                <a:cs typeface="Times New Roman"/>
              </a:rPr>
              <a:t>, B.Sc., B.L., Advocate, Chennai High Court</a:t>
            </a:r>
            <a:endParaRPr lang="en-US" sz="1200" dirty="0" smtClean="0">
              <a:ea typeface="Calibri"/>
              <a:cs typeface="Times New Roman"/>
            </a:endParaRPr>
          </a:p>
          <a:p>
            <a:pPr>
              <a:spcAft>
                <a:spcPts val="600"/>
              </a:spcAft>
            </a:pPr>
            <a:endParaRPr 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prstClr val="black"/>
                </a:solidFill>
                <a:latin typeface="Times New Roman"/>
                <a:ea typeface="Calibri"/>
                <a:cs typeface="Times New Roman"/>
              </a:rPr>
              <a:t>21</a:t>
            </a:r>
            <a:r>
              <a:rPr lang="en-US" sz="2000" b="1" baseline="30000" dirty="0" smtClean="0">
                <a:solidFill>
                  <a:prstClr val="black"/>
                </a:solidFill>
                <a:latin typeface="Times New Roman"/>
                <a:ea typeface="Calibri"/>
                <a:cs typeface="Times New Roman"/>
              </a:rPr>
              <a:t>th</a:t>
            </a:r>
            <a:r>
              <a:rPr lang="en-US" sz="2000" b="1" dirty="0" smtClean="0">
                <a:solidFill>
                  <a:prstClr val="black"/>
                </a:solidFill>
                <a:latin typeface="Times New Roman"/>
                <a:ea typeface="Calibri"/>
                <a:cs typeface="Times New Roman"/>
              </a:rPr>
              <a:t> Sub – Junior National Wushu Championship (Boys &amp; Girls)</a:t>
            </a:r>
            <a:r>
              <a:rPr lang="en-US" sz="2000" dirty="0" smtClean="0">
                <a:solidFill>
                  <a:prstClr val="black"/>
                </a:solidFill>
                <a:ea typeface="Calibri"/>
                <a:cs typeface="Times New Roman"/>
              </a:rPr>
              <a:t/>
            </a:r>
            <a:br>
              <a:rPr lang="en-US" sz="2000" dirty="0" smtClean="0">
                <a:solidFill>
                  <a:prstClr val="black"/>
                </a:solidFill>
                <a:ea typeface="Calibri"/>
                <a:cs typeface="Times New Roman"/>
              </a:rPr>
            </a:br>
            <a:r>
              <a:rPr lang="en-US" sz="2000" b="1" dirty="0" smtClean="0">
                <a:solidFill>
                  <a:prstClr val="black"/>
                </a:solidFill>
                <a:latin typeface="Times New Roman"/>
                <a:ea typeface="Calibri"/>
                <a:cs typeface="Times New Roman"/>
              </a:rPr>
              <a:t>Venue  : </a:t>
            </a:r>
            <a:r>
              <a:rPr lang="en-US" sz="2000" dirty="0" smtClean="0">
                <a:solidFill>
                  <a:prstClr val="black"/>
                </a:solidFill>
                <a:latin typeface="Times New Roman"/>
                <a:ea typeface="Calibri"/>
                <a:cs typeface="Times New Roman"/>
              </a:rPr>
              <a:t> </a:t>
            </a:r>
            <a:r>
              <a:rPr lang="en-US" sz="2000" dirty="0" err="1" smtClean="0">
                <a:solidFill>
                  <a:prstClr val="black"/>
                </a:solidFill>
                <a:latin typeface="Times New Roman"/>
                <a:ea typeface="Calibri"/>
                <a:cs typeface="Times New Roman"/>
              </a:rPr>
              <a:t>Noorul</a:t>
            </a:r>
            <a:r>
              <a:rPr lang="en-US" sz="2000" dirty="0" smtClean="0">
                <a:solidFill>
                  <a:prstClr val="black"/>
                </a:solidFill>
                <a:latin typeface="Times New Roman"/>
                <a:ea typeface="Calibri"/>
                <a:cs typeface="Times New Roman"/>
              </a:rPr>
              <a:t> Islam University, </a:t>
            </a:r>
            <a:r>
              <a:rPr lang="en-US" sz="2000" dirty="0" err="1" smtClean="0">
                <a:solidFill>
                  <a:prstClr val="black"/>
                </a:solidFill>
                <a:latin typeface="Times New Roman"/>
                <a:ea typeface="Calibri"/>
                <a:cs typeface="Times New Roman"/>
              </a:rPr>
              <a:t>Nagercoil</a:t>
            </a:r>
            <a:r>
              <a:rPr lang="en-US" sz="2000" dirty="0" smtClean="0">
                <a:solidFill>
                  <a:prstClr val="black"/>
                </a:solidFill>
                <a:latin typeface="Times New Roman"/>
                <a:ea typeface="Calibri"/>
                <a:cs typeface="Times New Roman"/>
              </a:rPr>
              <a:t>, </a:t>
            </a:r>
            <a:r>
              <a:rPr lang="en-US" sz="2000" dirty="0" err="1" smtClean="0">
                <a:solidFill>
                  <a:prstClr val="black"/>
                </a:solidFill>
                <a:latin typeface="Times New Roman"/>
                <a:ea typeface="Calibri"/>
                <a:cs typeface="Times New Roman"/>
              </a:rPr>
              <a:t>Kanyakumari</a:t>
            </a:r>
            <a:r>
              <a:rPr lang="en-US" sz="2000" dirty="0" smtClean="0">
                <a:solidFill>
                  <a:prstClr val="black"/>
                </a:solidFill>
                <a:latin typeface="Times New Roman"/>
                <a:ea typeface="Calibri"/>
                <a:cs typeface="Times New Roman"/>
              </a:rPr>
              <a:t>.</a:t>
            </a:r>
            <a:r>
              <a:rPr lang="en-US" sz="2000" dirty="0" smtClean="0">
                <a:solidFill>
                  <a:prstClr val="black"/>
                </a:solidFill>
                <a:ea typeface="Calibri"/>
                <a:cs typeface="Times New Roman"/>
              </a:rPr>
              <a:t/>
            </a:r>
            <a:br>
              <a:rPr lang="en-US" sz="2000" dirty="0" smtClean="0">
                <a:solidFill>
                  <a:prstClr val="black"/>
                </a:solidFill>
                <a:ea typeface="Calibri"/>
                <a:cs typeface="Times New Roman"/>
              </a:rPr>
            </a:br>
            <a:r>
              <a:rPr lang="en-US" sz="2000" b="1" dirty="0" smtClean="0">
                <a:solidFill>
                  <a:prstClr val="black"/>
                </a:solidFill>
                <a:latin typeface="Times New Roman"/>
                <a:ea typeface="Calibri"/>
              </a:rPr>
              <a:t>Date     : </a:t>
            </a:r>
            <a:r>
              <a:rPr lang="en-US" sz="2000" dirty="0" smtClean="0">
                <a:solidFill>
                  <a:prstClr val="black"/>
                </a:solidFill>
                <a:latin typeface="Times New Roman"/>
                <a:ea typeface="Calibri"/>
              </a:rPr>
              <a:t>25</a:t>
            </a:r>
            <a:r>
              <a:rPr lang="en-US" sz="2000" baseline="30000" dirty="0" smtClean="0">
                <a:solidFill>
                  <a:prstClr val="black"/>
                </a:solidFill>
                <a:latin typeface="Times New Roman"/>
                <a:ea typeface="Calibri"/>
              </a:rPr>
              <a:t>th</a:t>
            </a:r>
            <a:r>
              <a:rPr lang="en-US" sz="2000" dirty="0" smtClean="0">
                <a:solidFill>
                  <a:prstClr val="black"/>
                </a:solidFill>
                <a:latin typeface="Times New Roman"/>
                <a:ea typeface="Calibri"/>
              </a:rPr>
              <a:t> to 31</a:t>
            </a:r>
            <a:r>
              <a:rPr lang="en-US" sz="2000" baseline="30000" dirty="0" smtClean="0">
                <a:solidFill>
                  <a:prstClr val="black"/>
                </a:solidFill>
                <a:latin typeface="Times New Roman"/>
                <a:ea typeface="Calibri"/>
              </a:rPr>
              <a:t>st</a:t>
            </a:r>
            <a:r>
              <a:rPr lang="en-US" sz="2000" dirty="0" smtClean="0">
                <a:solidFill>
                  <a:prstClr val="black"/>
                </a:solidFill>
                <a:latin typeface="Times New Roman"/>
                <a:ea typeface="Calibri"/>
              </a:rPr>
              <a:t> March 2022.</a:t>
            </a:r>
            <a:endParaRPr lang="en-US" dirty="0"/>
          </a:p>
        </p:txBody>
      </p:sp>
      <p:sp>
        <p:nvSpPr>
          <p:cNvPr id="3" name="Content Placeholder 2"/>
          <p:cNvSpPr>
            <a:spLocks noGrp="1"/>
          </p:cNvSpPr>
          <p:nvPr>
            <p:ph idx="1"/>
          </p:nvPr>
        </p:nvSpPr>
        <p:spPr/>
        <p:txBody>
          <a:bodyPr>
            <a:normAutofit/>
          </a:bodyPr>
          <a:lstStyle/>
          <a:p>
            <a:endParaRPr lang="en-US" dirty="0"/>
          </a:p>
        </p:txBody>
      </p:sp>
      <p:pic>
        <p:nvPicPr>
          <p:cNvPr id="3075" name="Picture 3" descr="C:\Users\Admin\Downloads\file1_1648449639_proud.jpg"/>
          <p:cNvPicPr>
            <a:picLocks noChangeAspect="1" noChangeArrowheads="1"/>
          </p:cNvPicPr>
          <p:nvPr/>
        </p:nvPicPr>
        <p:blipFill>
          <a:blip r:embed="rId2" cstate="print"/>
          <a:srcRect/>
          <a:stretch>
            <a:fillRect/>
          </a:stretch>
        </p:blipFill>
        <p:spPr bwMode="auto">
          <a:xfrm>
            <a:off x="152400" y="1371600"/>
            <a:ext cx="3810000" cy="2667000"/>
          </a:xfrm>
          <a:prstGeom prst="rect">
            <a:avLst/>
          </a:prstGeom>
          <a:noFill/>
        </p:spPr>
      </p:pic>
      <p:pic>
        <p:nvPicPr>
          <p:cNvPr id="3081" name="Picture 9" descr="C:\Users\Admin\Downloads\WhatsApp Image 2022-05-17 at 3.01.09 PM.jpeg"/>
          <p:cNvPicPr>
            <a:picLocks noChangeAspect="1" noChangeArrowheads="1"/>
          </p:cNvPicPr>
          <p:nvPr/>
        </p:nvPicPr>
        <p:blipFill>
          <a:blip r:embed="rId3"/>
          <a:srcRect/>
          <a:stretch>
            <a:fillRect/>
          </a:stretch>
        </p:blipFill>
        <p:spPr bwMode="auto">
          <a:xfrm>
            <a:off x="6934200" y="1371600"/>
            <a:ext cx="2133600" cy="5334000"/>
          </a:xfrm>
          <a:prstGeom prst="rect">
            <a:avLst/>
          </a:prstGeom>
          <a:noFill/>
        </p:spPr>
      </p:pic>
      <p:pic>
        <p:nvPicPr>
          <p:cNvPr id="3083" name="Picture 11" descr="C:\Users\Admin\Downloads\WhatsApp Image 2022-05-17 at 3.01.10 PM.jpeg"/>
          <p:cNvPicPr>
            <a:picLocks noChangeAspect="1" noChangeArrowheads="1"/>
          </p:cNvPicPr>
          <p:nvPr/>
        </p:nvPicPr>
        <p:blipFill>
          <a:blip r:embed="rId4"/>
          <a:srcRect t="20717" b="4122"/>
          <a:stretch>
            <a:fillRect/>
          </a:stretch>
        </p:blipFill>
        <p:spPr bwMode="auto">
          <a:xfrm>
            <a:off x="4038600" y="1371600"/>
            <a:ext cx="2819400" cy="2667000"/>
          </a:xfrm>
          <a:prstGeom prst="rect">
            <a:avLst/>
          </a:prstGeom>
          <a:noFill/>
        </p:spPr>
      </p:pic>
      <p:pic>
        <p:nvPicPr>
          <p:cNvPr id="3084" name="Picture 12" descr="C:\Users\Admin\Downloads\WhatsApp Image 2022-05-17 at 3.01.11 PM.jpeg"/>
          <p:cNvPicPr>
            <a:picLocks noChangeAspect="1" noChangeArrowheads="1"/>
          </p:cNvPicPr>
          <p:nvPr/>
        </p:nvPicPr>
        <p:blipFill>
          <a:blip r:embed="rId5"/>
          <a:srcRect l="9375" t="48437" b="10938"/>
          <a:stretch>
            <a:fillRect/>
          </a:stretch>
        </p:blipFill>
        <p:spPr bwMode="auto">
          <a:xfrm>
            <a:off x="3810000" y="4114800"/>
            <a:ext cx="3124200" cy="2590800"/>
          </a:xfrm>
          <a:prstGeom prst="rect">
            <a:avLst/>
          </a:prstGeom>
          <a:noFill/>
        </p:spPr>
      </p:pic>
      <p:pic>
        <p:nvPicPr>
          <p:cNvPr id="3085" name="Picture 13" descr="C:\Users\Admin\Downloads\WhatsApp Image 2022-05-17 at 4.18.40 PM.jpeg"/>
          <p:cNvPicPr>
            <a:picLocks noChangeAspect="1" noChangeArrowheads="1"/>
          </p:cNvPicPr>
          <p:nvPr/>
        </p:nvPicPr>
        <p:blipFill>
          <a:blip r:embed="rId6"/>
          <a:srcRect r="3125"/>
          <a:stretch>
            <a:fillRect/>
          </a:stretch>
        </p:blipFill>
        <p:spPr bwMode="auto">
          <a:xfrm>
            <a:off x="152400" y="4114800"/>
            <a:ext cx="3581400" cy="25908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History of WUSHU</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1400" dirty="0">
                <a:latin typeface="Times New Roman" pitchFamily="18" charset="0"/>
                <a:cs typeface="Times New Roman" pitchFamily="18" charset="0"/>
              </a:rPr>
              <a:t>In 1958, the government established the umbrella organization to regulate martial arts training. The Chinese State Commission for Physical Culture and Sports took the lead in creating standardized forms for most of the major arts. During this period, a national Wushu system that included standard forms, teaching curriculum, and instructor grading was established. Wushu was introduced at both the high school and university level. This new system seeks to incorporate common elements from all styles and forms as well as the general ideas associated with Chinese martial arts. Stylistic concepts such as hard, soft, internal, external, as well as classifications based on schools such as </a:t>
            </a:r>
            <a:r>
              <a:rPr lang="en-US" sz="1400" dirty="0" err="1">
                <a:latin typeface="Times New Roman" pitchFamily="18" charset="0"/>
                <a:cs typeface="Times New Roman" pitchFamily="18" charset="0"/>
              </a:rPr>
              <a:t>Shaolin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Taiji</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Wudang</a:t>
            </a:r>
            <a:r>
              <a:rPr lang="en-US" sz="1400" dirty="0">
                <a:latin typeface="Times New Roman" pitchFamily="18" charset="0"/>
                <a:cs typeface="Times New Roman" pitchFamily="18" charset="0"/>
              </a:rPr>
              <a:t> and others were all integrated into one system. Wushu became the government sponsored standard for the training in martial arts in China</a:t>
            </a:r>
            <a:r>
              <a:rPr lang="en-US" sz="1400" dirty="0" smtClean="0">
                <a:latin typeface="Times New Roman" pitchFamily="18" charset="0"/>
                <a:cs typeface="Times New Roman" pitchFamily="18" charset="0"/>
              </a:rPr>
              <a:t>.</a:t>
            </a:r>
            <a:r>
              <a:rPr lang="en-US" sz="1400" baseline="300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The </a:t>
            </a:r>
            <a:r>
              <a:rPr lang="en-US" sz="1400" dirty="0">
                <a:latin typeface="Times New Roman" pitchFamily="18" charset="0"/>
                <a:cs typeface="Times New Roman" pitchFamily="18" charset="0"/>
              </a:rPr>
              <a:t>push for standardization continued leading to widespread adaptation</a:t>
            </a:r>
            <a:r>
              <a:rPr lang="en-US" sz="1400" dirty="0" smtClean="0">
                <a:latin typeface="Times New Roman" pitchFamily="18" charset="0"/>
                <a:cs typeface="Times New Roman" pitchFamily="18" charset="0"/>
              </a:rPr>
              <a:t>.</a:t>
            </a:r>
          </a:p>
          <a:p>
            <a:pPr algn="just">
              <a:buNone/>
            </a:pPr>
            <a:endParaRPr lang="en-US" sz="1400" dirty="0">
              <a:latin typeface="Times New Roman" pitchFamily="18" charset="0"/>
              <a:cs typeface="Times New Roman" pitchFamily="18" charset="0"/>
            </a:endParaRPr>
          </a:p>
          <a:p>
            <a:pPr algn="just"/>
            <a:r>
              <a:rPr lang="en-US" sz="1400" dirty="0">
                <a:latin typeface="Times New Roman" pitchFamily="18" charset="0"/>
                <a:cs typeface="Times New Roman" pitchFamily="18" charset="0"/>
              </a:rPr>
              <a:t>In 1979, the State Commission for Physical Culture and Sports created a special task force to teaching and practice of Wushu. In 1986, the Chinese National Research Institute of Wushu was established as the central authority for the research and administration of Wushu activities in </a:t>
            </a:r>
            <a:r>
              <a:rPr lang="en-US" sz="1400" dirty="0" smtClean="0">
                <a:latin typeface="Times New Roman" pitchFamily="18" charset="0"/>
                <a:cs typeface="Times New Roman" pitchFamily="18" charset="0"/>
              </a:rPr>
              <a:t>China. Changing </a:t>
            </a:r>
            <a:r>
              <a:rPr lang="en-US" sz="1400" dirty="0">
                <a:latin typeface="Times New Roman" pitchFamily="18" charset="0"/>
                <a:cs typeface="Times New Roman" pitchFamily="18" charset="0"/>
              </a:rPr>
              <a:t>government policies and attitudes towards sports in general led to the closing of the </a:t>
            </a:r>
            <a:r>
              <a:rPr lang="en-US" sz="1400" dirty="0">
                <a:latin typeface="Times New Roman" pitchFamily="18" charset="0"/>
                <a:cs typeface="Times New Roman" pitchFamily="18" charset="0"/>
                <a:hlinkClick r:id="rId2" tooltip="State Sports Commission"/>
              </a:rPr>
              <a:t>State Sports Commission</a:t>
            </a:r>
            <a:r>
              <a:rPr lang="en-US" sz="1400" dirty="0">
                <a:latin typeface="Times New Roman" pitchFamily="18" charset="0"/>
                <a:cs typeface="Times New Roman" pitchFamily="18" charset="0"/>
              </a:rPr>
              <a:t> (the central sports authority) in 1998. This closure is viewed as an attempt to partially de-politicize organized sports and move Chinese sport policies towards a more </a:t>
            </a:r>
            <a:r>
              <a:rPr lang="en-US" sz="1400" dirty="0">
                <a:latin typeface="Times New Roman" pitchFamily="18" charset="0"/>
                <a:cs typeface="Times New Roman" pitchFamily="18" charset="0"/>
                <a:hlinkClick r:id="rId3" tooltip="Market (economics)"/>
              </a:rPr>
              <a:t>market</a:t>
            </a:r>
            <a:r>
              <a:rPr lang="en-US" sz="1400" dirty="0">
                <a:latin typeface="Times New Roman" pitchFamily="18" charset="0"/>
                <a:cs typeface="Times New Roman" pitchFamily="18" charset="0"/>
              </a:rPr>
              <a:t>-driven approach</a:t>
            </a:r>
            <a:r>
              <a:rPr lang="en-US" sz="1400" dirty="0" smtClean="0">
                <a:latin typeface="Times New Roman" pitchFamily="18" charset="0"/>
                <a:cs typeface="Times New Roman" pitchFamily="18" charset="0"/>
              </a:rPr>
              <a:t>.</a:t>
            </a:r>
            <a:r>
              <a:rPr lang="en-US" sz="1400" baseline="300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As </a:t>
            </a:r>
            <a:r>
              <a:rPr lang="en-US" sz="1400" dirty="0">
                <a:latin typeface="Times New Roman" pitchFamily="18" charset="0"/>
                <a:cs typeface="Times New Roman" pitchFamily="18" charset="0"/>
              </a:rPr>
              <a:t>a result of these changing sociological factors within China, both traditional styles and modern Wushu approaches are being promoted by the </a:t>
            </a:r>
            <a:r>
              <a:rPr lang="en-US" sz="1400" dirty="0">
                <a:latin typeface="Times New Roman" pitchFamily="18" charset="0"/>
                <a:cs typeface="Times New Roman" pitchFamily="18" charset="0"/>
                <a:hlinkClick r:id="rId4" tooltip="International Wushu Federation"/>
              </a:rPr>
              <a:t>International Wushu Federation</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sz="3000" dirty="0" smtClean="0">
                <a:solidFill>
                  <a:prstClr val="black"/>
                </a:solidFill>
                <a:latin typeface="Times New Roman" pitchFamily="18" charset="0"/>
                <a:cs typeface="Times New Roman" pitchFamily="18" charset="0"/>
              </a:rPr>
              <a:t>Tamil Nadu WUSHU Achievements in National Championships</a:t>
            </a:r>
            <a:endParaRPr lang="en-US" dirty="0"/>
          </a:p>
        </p:txBody>
      </p:sp>
      <p:pic>
        <p:nvPicPr>
          <p:cNvPr id="4" name="Picture 1" descr="C:\Users\Admin\Downloads\WhatsApp Image 2022-05-17 at 3.57.25 PM.jpeg"/>
          <p:cNvPicPr>
            <a:picLocks noGrp="1" noChangeAspect="1" noChangeArrowheads="1"/>
          </p:cNvPicPr>
          <p:nvPr>
            <p:ph idx="1"/>
          </p:nvPr>
        </p:nvPicPr>
        <p:blipFill>
          <a:blip r:embed="rId2"/>
          <a:srcRect/>
          <a:stretch>
            <a:fillRect/>
          </a:stretch>
        </p:blipFill>
        <p:spPr bwMode="auto">
          <a:xfrm>
            <a:off x="457200" y="1219201"/>
            <a:ext cx="8382000" cy="5465562"/>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Type of Events in WUSHU</a:t>
            </a:r>
            <a:endParaRPr lang="en-US" dirty="0">
              <a:latin typeface="Times New Roman" pitchFamily="18" charset="0"/>
              <a:cs typeface="Times New Roman" pitchFamily="18" charset="0"/>
            </a:endParaRPr>
          </a:p>
        </p:txBody>
      </p:sp>
      <p:sp>
        <p:nvSpPr>
          <p:cNvPr id="5" name="Content Placeholder 4"/>
          <p:cNvSpPr>
            <a:spLocks noGrp="1"/>
          </p:cNvSpPr>
          <p:nvPr>
            <p:ph idx="1"/>
          </p:nvPr>
        </p:nvSpPr>
        <p:spPr/>
        <p:txBody>
          <a:bodyPr>
            <a:normAutofit lnSpcReduction="10000"/>
          </a:bodyPr>
          <a:lstStyle/>
          <a:p>
            <a:pPr algn="just"/>
            <a:r>
              <a:rPr lang="en-US" sz="1400" b="1" u="sng" dirty="0" smtClean="0">
                <a:latin typeface="Times New Roman" pitchFamily="18" charset="0"/>
                <a:cs typeface="Times New Roman" pitchFamily="18" charset="0"/>
              </a:rPr>
              <a:t>SANSHOU</a:t>
            </a:r>
          </a:p>
          <a:p>
            <a:pPr algn="just">
              <a:buNone/>
            </a:pPr>
            <a:endParaRPr lang="en-US" sz="1400" b="1" dirty="0" smtClean="0">
              <a:latin typeface="Times New Roman" pitchFamily="18" charset="0"/>
              <a:cs typeface="Times New Roman" pitchFamily="18" charset="0"/>
            </a:endParaRPr>
          </a:p>
          <a:p>
            <a:pPr algn="just"/>
            <a:r>
              <a:rPr lang="en-US" sz="1400" b="1" dirty="0" err="1" smtClean="0">
                <a:latin typeface="Times New Roman" pitchFamily="18" charset="0"/>
                <a:cs typeface="Times New Roman" pitchFamily="18" charset="0"/>
              </a:rPr>
              <a:t>Sanshou</a:t>
            </a:r>
            <a:r>
              <a:rPr lang="en-US" sz="1400" dirty="0">
                <a:latin typeface="Times New Roman" pitchFamily="18" charset="0"/>
                <a:cs typeface="Times New Roman" pitchFamily="18" charset="0"/>
              </a:rPr>
              <a:t>, </a:t>
            </a:r>
            <a:r>
              <a:rPr lang="en-US" sz="1400" b="1" dirty="0" err="1">
                <a:latin typeface="Times New Roman" pitchFamily="18" charset="0"/>
                <a:cs typeface="Times New Roman" pitchFamily="18" charset="0"/>
              </a:rPr>
              <a:t>Sanda</a:t>
            </a:r>
            <a:r>
              <a:rPr lang="en-US" sz="1400" dirty="0">
                <a:latin typeface="Times New Roman" pitchFamily="18" charset="0"/>
                <a:cs typeface="Times New Roman" pitchFamily="18" charset="0"/>
              </a:rPr>
              <a:t>, </a:t>
            </a:r>
            <a:r>
              <a:rPr lang="en-US" sz="1400" b="1" dirty="0" smtClean="0">
                <a:latin typeface="Times New Roman" pitchFamily="18" charset="0"/>
                <a:cs typeface="Times New Roman" pitchFamily="18" charset="0"/>
              </a:rPr>
              <a:t> </a:t>
            </a:r>
            <a:r>
              <a:rPr lang="en-US" sz="1400" b="1" dirty="0">
                <a:latin typeface="Times New Roman" pitchFamily="18" charset="0"/>
                <a:cs typeface="Times New Roman" pitchFamily="18" charset="0"/>
              </a:rPr>
              <a:t>boxing</a:t>
            </a:r>
            <a:r>
              <a:rPr lang="en-US" sz="1400" dirty="0">
                <a:latin typeface="Times New Roman" pitchFamily="18" charset="0"/>
                <a:cs typeface="Times New Roman" pitchFamily="18" charset="0"/>
              </a:rPr>
              <a:t>, </a:t>
            </a:r>
            <a:r>
              <a:rPr lang="en-US" sz="1400" b="1" dirty="0" smtClean="0">
                <a:latin typeface="Times New Roman" pitchFamily="18" charset="0"/>
                <a:cs typeface="Times New Roman" pitchFamily="18" charset="0"/>
              </a:rPr>
              <a:t>kickboxing</a:t>
            </a:r>
            <a:r>
              <a:rPr lang="en-US" sz="1400" dirty="0">
                <a:latin typeface="Times New Roman" pitchFamily="18" charset="0"/>
                <a:cs typeface="Times New Roman" pitchFamily="18" charset="0"/>
              </a:rPr>
              <a:t>, or an "unsanctioned fight" is a </a:t>
            </a:r>
            <a:r>
              <a:rPr lang="en-US" sz="1400" dirty="0" smtClean="0">
                <a:latin typeface="Times New Roman" pitchFamily="18" charset="0"/>
                <a:cs typeface="Times New Roman" pitchFamily="18" charset="0"/>
                <a:hlinkClick r:id="rId2"/>
              </a:rPr>
              <a:t>self-defense</a:t>
            </a:r>
            <a:r>
              <a:rPr lang="en-US" sz="1400" dirty="0">
                <a:latin typeface="Times New Roman" pitchFamily="18" charset="0"/>
                <a:cs typeface="Times New Roman" pitchFamily="18" charset="0"/>
              </a:rPr>
              <a:t> system and </a:t>
            </a:r>
            <a:r>
              <a:rPr lang="en-US" sz="1400" dirty="0">
                <a:latin typeface="Times New Roman" pitchFamily="18" charset="0"/>
                <a:cs typeface="Times New Roman" pitchFamily="18" charset="0"/>
                <a:hlinkClick r:id="rId3"/>
              </a:rPr>
              <a:t>combat sport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Sanshou</a:t>
            </a:r>
            <a:r>
              <a:rPr lang="en-US" sz="1400" dirty="0">
                <a:latin typeface="Times New Roman" pitchFamily="18" charset="0"/>
                <a:cs typeface="Times New Roman" pitchFamily="18" charset="0"/>
              </a:rPr>
              <a:t> is a martial art which was originally developed by the </a:t>
            </a:r>
            <a:r>
              <a:rPr lang="en-US" sz="1400" dirty="0" smtClean="0">
                <a:latin typeface="Times New Roman" pitchFamily="18" charset="0"/>
                <a:cs typeface="Times New Roman" pitchFamily="18" charset="0"/>
              </a:rPr>
              <a:t>military </a:t>
            </a:r>
            <a:r>
              <a:rPr lang="en-US" sz="1400" dirty="0">
                <a:latin typeface="Times New Roman" pitchFamily="18" charset="0"/>
                <a:cs typeface="Times New Roman" pitchFamily="18" charset="0"/>
              </a:rPr>
              <a:t>based upon the study and practices of traditional Kung fu and modern combat fighting techniques; it combines full-contact </a:t>
            </a:r>
            <a:r>
              <a:rPr lang="en-US" sz="1400" dirty="0">
                <a:latin typeface="Times New Roman" pitchFamily="18" charset="0"/>
                <a:cs typeface="Times New Roman" pitchFamily="18" charset="0"/>
                <a:hlinkClick r:id="rId4"/>
              </a:rPr>
              <a:t>kickboxing</a:t>
            </a:r>
            <a:r>
              <a:rPr lang="en-US" sz="1400" dirty="0">
                <a:latin typeface="Times New Roman" pitchFamily="18" charset="0"/>
                <a:cs typeface="Times New Roman" pitchFamily="18" charset="0"/>
              </a:rPr>
              <a:t>, which includes close range and rapid successive punches and </a:t>
            </a:r>
            <a:r>
              <a:rPr lang="en-US" sz="1400" dirty="0">
                <a:latin typeface="Times New Roman" pitchFamily="18" charset="0"/>
                <a:cs typeface="Times New Roman" pitchFamily="18" charset="0"/>
                <a:hlinkClick r:id="rId5"/>
              </a:rPr>
              <a:t>kicks</a:t>
            </a:r>
            <a:r>
              <a:rPr lang="en-US" sz="1400" dirty="0">
                <a:latin typeface="Times New Roman" pitchFamily="18" charset="0"/>
                <a:cs typeface="Times New Roman" pitchFamily="18" charset="0"/>
              </a:rPr>
              <a:t>, with </a:t>
            </a:r>
            <a:r>
              <a:rPr lang="en-US" sz="1400" dirty="0">
                <a:latin typeface="Times New Roman" pitchFamily="18" charset="0"/>
                <a:cs typeface="Times New Roman" pitchFamily="18" charset="0"/>
                <a:hlinkClick r:id="rId6"/>
              </a:rPr>
              <a:t>wrestling</a:t>
            </a:r>
            <a:r>
              <a:rPr lang="en-US" sz="1400" dirty="0">
                <a:latin typeface="Times New Roman" pitchFamily="18" charset="0"/>
                <a:cs typeface="Times New Roman" pitchFamily="18" charset="0"/>
              </a:rPr>
              <a:t>, takedowns, throws, sweeps, kick catches, and in some competitions, even elbow and knee strikes.</a:t>
            </a:r>
          </a:p>
          <a:p>
            <a:pPr algn="just"/>
            <a:endParaRPr lang="en-US" sz="1400" dirty="0" smtClean="0">
              <a:latin typeface="Times New Roman" pitchFamily="18" charset="0"/>
              <a:cs typeface="Times New Roman" pitchFamily="18" charset="0"/>
            </a:endParaRPr>
          </a:p>
          <a:p>
            <a:pPr algn="just"/>
            <a:endParaRPr lang="en-US" sz="1400" dirty="0" smtClean="0">
              <a:latin typeface="Times New Roman" pitchFamily="18" charset="0"/>
              <a:cs typeface="Times New Roman" pitchFamily="18" charset="0"/>
            </a:endParaRPr>
          </a:p>
          <a:p>
            <a:pPr algn="just"/>
            <a:r>
              <a:rPr lang="en-US" sz="1400" b="1" u="sng" dirty="0" smtClean="0">
                <a:latin typeface="Times New Roman" pitchFamily="18" charset="0"/>
                <a:cs typeface="Times New Roman" pitchFamily="18" charset="0"/>
              </a:rPr>
              <a:t>TAOLU</a:t>
            </a:r>
          </a:p>
          <a:p>
            <a:pPr algn="just"/>
            <a:endParaRPr lang="en-US" sz="1400" b="1" dirty="0" smtClean="0">
              <a:latin typeface="Times New Roman" pitchFamily="18" charset="0"/>
              <a:cs typeface="Times New Roman" pitchFamily="18" charset="0"/>
            </a:endParaRPr>
          </a:p>
          <a:p>
            <a:pPr algn="just"/>
            <a:r>
              <a:rPr lang="en-US" sz="1400" dirty="0">
                <a:latin typeface="Times New Roman" pitchFamily="18" charset="0"/>
                <a:cs typeface="Times New Roman" pitchFamily="18" charset="0"/>
              </a:rPr>
              <a:t>According to the International Wushu Federation, “Wushu </a:t>
            </a:r>
            <a:r>
              <a:rPr lang="en-US" sz="1400" dirty="0" err="1">
                <a:latin typeface="Times New Roman" pitchFamily="18" charset="0"/>
                <a:cs typeface="Times New Roman" pitchFamily="18" charset="0"/>
              </a:rPr>
              <a:t>taolu</a:t>
            </a:r>
            <a:r>
              <a:rPr lang="en-US" sz="1400" dirty="0">
                <a:latin typeface="Times New Roman" pitchFamily="18" charset="0"/>
                <a:cs typeface="Times New Roman" pitchFamily="18" charset="0"/>
              </a:rPr>
              <a:t> is a set of connecting stylized movements choreographed according to certain laws, embodying the philosophical connotation of attack and defense</a:t>
            </a:r>
            <a:r>
              <a:rPr lang="en-US" sz="1400" dirty="0" smtClean="0">
                <a:latin typeface="Times New Roman" pitchFamily="18" charset="0"/>
                <a:cs typeface="Times New Roman" pitchFamily="18" charset="0"/>
              </a:rPr>
              <a:t>.”</a:t>
            </a:r>
          </a:p>
          <a:p>
            <a:pPr algn="just">
              <a:buNone/>
            </a:pPr>
            <a:endParaRPr lang="en-US" sz="1400" dirty="0">
              <a:latin typeface="Times New Roman" pitchFamily="18" charset="0"/>
              <a:cs typeface="Times New Roman" pitchFamily="18" charset="0"/>
            </a:endParaRPr>
          </a:p>
          <a:p>
            <a:pPr algn="just"/>
            <a:r>
              <a:rPr lang="en-US" sz="1400" dirty="0">
                <a:latin typeface="Times New Roman" pitchFamily="18" charset="0"/>
                <a:cs typeface="Times New Roman" pitchFamily="18" charset="0"/>
              </a:rPr>
              <a:t>The </a:t>
            </a:r>
            <a:r>
              <a:rPr lang="en-US" sz="1400" dirty="0" err="1">
                <a:latin typeface="Times New Roman" pitchFamily="18" charset="0"/>
                <a:cs typeface="Times New Roman" pitchFamily="18" charset="0"/>
              </a:rPr>
              <a:t>taolu</a:t>
            </a:r>
            <a:r>
              <a:rPr lang="en-US" sz="1400" dirty="0">
                <a:latin typeface="Times New Roman" pitchFamily="18" charset="0"/>
                <a:cs typeface="Times New Roman" pitchFamily="18" charset="0"/>
              </a:rPr>
              <a:t> listed below are the compulsory routines for international Wushu competitions. According to Kung-Fu Wushu Western Australia, “International </a:t>
            </a:r>
            <a:r>
              <a:rPr lang="en-US" sz="1400" dirty="0" err="1">
                <a:latin typeface="Times New Roman" pitchFamily="18" charset="0"/>
                <a:cs typeface="Times New Roman" pitchFamily="18" charset="0"/>
              </a:rPr>
              <a:t>wushu</a:t>
            </a:r>
            <a:r>
              <a:rPr lang="en-US" sz="1400" dirty="0">
                <a:latin typeface="Times New Roman" pitchFamily="18" charset="0"/>
                <a:cs typeface="Times New Roman" pitchFamily="18" charset="0"/>
              </a:rPr>
              <a:t> competition is categorized by junior (18 and under) and senior (18 and over) level championships. In junior level events, the </a:t>
            </a:r>
            <a:r>
              <a:rPr lang="en-US" sz="1400" dirty="0" err="1">
                <a:latin typeface="Times New Roman" pitchFamily="18" charset="0"/>
                <a:cs typeface="Times New Roman" pitchFamily="18" charset="0"/>
              </a:rPr>
              <a:t>taolu</a:t>
            </a:r>
            <a:r>
              <a:rPr lang="en-US" sz="1400" dirty="0">
                <a:latin typeface="Times New Roman" pitchFamily="18" charset="0"/>
                <a:cs typeface="Times New Roman" pitchFamily="18" charset="0"/>
              </a:rPr>
              <a:t> routines are “compulsory” whereas each athlete performs identical movements and sequences that have been developed by the technical committee of the </a:t>
            </a:r>
            <a:r>
              <a:rPr lang="en-US" sz="1400" dirty="0" err="1">
                <a:latin typeface="Times New Roman" pitchFamily="18" charset="0"/>
                <a:cs typeface="Times New Roman" pitchFamily="18" charset="0"/>
              </a:rPr>
              <a:t>IWuF</a:t>
            </a:r>
            <a:r>
              <a:rPr lang="en-US" sz="1400" dirty="0">
                <a:latin typeface="Times New Roman" pitchFamily="18" charset="0"/>
                <a:cs typeface="Times New Roman" pitchFamily="18" charset="0"/>
              </a:rPr>
              <a:t>. Senior level events are competed using optional or “self choreographed” routines that can highlight the strengths of the individual athlete”.</a:t>
            </a:r>
          </a:p>
          <a:p>
            <a:pPr algn="just"/>
            <a:endParaRPr lang="en-US" sz="14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Age Categories in </a:t>
            </a:r>
            <a:r>
              <a:rPr lang="en-US" dirty="0" err="1" smtClean="0">
                <a:latin typeface="Times New Roman" pitchFamily="18" charset="0"/>
                <a:cs typeface="Times New Roman" pitchFamily="18" charset="0"/>
              </a:rPr>
              <a:t>WuSHU</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1. Sub – Junior (Under 14 Years)</a:t>
            </a:r>
          </a:p>
          <a:p>
            <a:r>
              <a:rPr lang="en-US" dirty="0" smtClean="0">
                <a:latin typeface="Times New Roman" pitchFamily="18" charset="0"/>
                <a:cs typeface="Times New Roman" pitchFamily="18" charset="0"/>
              </a:rPr>
              <a:t>2. </a:t>
            </a:r>
            <a:r>
              <a:rPr lang="en-US" dirty="0">
                <a:latin typeface="Times New Roman" pitchFamily="18" charset="0"/>
                <a:cs typeface="Times New Roman" pitchFamily="18" charset="0"/>
              </a:rPr>
              <a:t>J</a:t>
            </a:r>
            <a:r>
              <a:rPr lang="en-US" dirty="0" smtClean="0">
                <a:latin typeface="Times New Roman" pitchFamily="18" charset="0"/>
                <a:cs typeface="Times New Roman" pitchFamily="18" charset="0"/>
              </a:rPr>
              <a:t>unior (Above 14 to Below 16 Years)</a:t>
            </a:r>
          </a:p>
          <a:p>
            <a:r>
              <a:rPr lang="en-US" dirty="0" smtClean="0">
                <a:latin typeface="Times New Roman" pitchFamily="18" charset="0"/>
                <a:cs typeface="Times New Roman" pitchFamily="18" charset="0"/>
              </a:rPr>
              <a:t>3. Youth (Above 16 to Below 18 Years)</a:t>
            </a:r>
          </a:p>
          <a:p>
            <a:r>
              <a:rPr lang="en-US" dirty="0" smtClean="0">
                <a:latin typeface="Times New Roman" pitchFamily="18" charset="0"/>
                <a:cs typeface="Times New Roman" pitchFamily="18" charset="0"/>
              </a:rPr>
              <a:t>3. Senior (Above 18 to Below 40 Years)</a:t>
            </a:r>
            <a:endParaRPr lang="en-US"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Weight Categories in SANSHOU</a:t>
            </a:r>
            <a:endParaRPr lang="en-US" dirty="0">
              <a:latin typeface="Times New Roman" pitchFamily="18" charset="0"/>
              <a:cs typeface="Times New Roman" pitchFamily="18" charset="0"/>
            </a:endParaRPr>
          </a:p>
        </p:txBody>
      </p:sp>
      <p:pic>
        <p:nvPicPr>
          <p:cNvPr id="2051" name="Picture 3"/>
          <p:cNvPicPr>
            <a:picLocks noGrp="1" noChangeAspect="1" noChangeArrowheads="1"/>
          </p:cNvPicPr>
          <p:nvPr>
            <p:ph idx="1"/>
          </p:nvPr>
        </p:nvPicPr>
        <p:blipFill>
          <a:blip r:embed="rId2"/>
          <a:srcRect l="9297" t="28622" r="33435" b="15819"/>
          <a:stretch>
            <a:fillRect/>
          </a:stretch>
        </p:blipFill>
        <p:spPr bwMode="auto">
          <a:xfrm>
            <a:off x="838200" y="1524000"/>
            <a:ext cx="7543800" cy="41148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Events in TAOLU</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dirty="0"/>
          </a:p>
        </p:txBody>
      </p:sp>
      <p:pic>
        <p:nvPicPr>
          <p:cNvPr id="3078" name="Picture 6"/>
          <p:cNvPicPr>
            <a:picLocks noChangeAspect="1" noChangeArrowheads="1"/>
          </p:cNvPicPr>
          <p:nvPr/>
        </p:nvPicPr>
        <p:blipFill>
          <a:blip r:embed="rId2"/>
          <a:srcRect l="37228" t="22973" r="17186" b="18919"/>
          <a:stretch>
            <a:fillRect/>
          </a:stretch>
        </p:blipFill>
        <p:spPr bwMode="auto">
          <a:xfrm>
            <a:off x="457200" y="1295400"/>
            <a:ext cx="8458200" cy="53340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Competitions in WUSHU</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pPr algn="ctr">
              <a:buNone/>
            </a:pPr>
            <a:r>
              <a:rPr lang="en-US" sz="2000" dirty="0">
                <a:latin typeface="Times New Roman" pitchFamily="18" charset="0"/>
                <a:cs typeface="Times New Roman" pitchFamily="18" charset="0"/>
              </a:rPr>
              <a:t>Major international and regional competitions featuring </a:t>
            </a:r>
            <a:r>
              <a:rPr lang="en-US" sz="2000" dirty="0" smtClean="0">
                <a:latin typeface="Times New Roman" pitchFamily="18" charset="0"/>
                <a:cs typeface="Times New Roman" pitchFamily="18" charset="0"/>
              </a:rPr>
              <a:t>WUSHU </a:t>
            </a:r>
            <a:r>
              <a:rPr lang="en-US" sz="2000" dirty="0">
                <a:latin typeface="Times New Roman" pitchFamily="18" charset="0"/>
                <a:cs typeface="Times New Roman" pitchFamily="18" charset="0"/>
              </a:rPr>
              <a:t>include:</a:t>
            </a:r>
          </a:p>
          <a:p>
            <a:pPr lvl="0" algn="just"/>
            <a:endParaRPr lang="en-US" sz="2000" dirty="0" smtClean="0">
              <a:latin typeface="Times New Roman" pitchFamily="18" charset="0"/>
              <a:cs typeface="Times New Roman" pitchFamily="18" charset="0"/>
            </a:endParaRPr>
          </a:p>
          <a:p>
            <a:pPr lvl="0" algn="just"/>
            <a:r>
              <a:rPr lang="en-US" sz="2000" dirty="0" smtClean="0">
                <a:latin typeface="Times New Roman" pitchFamily="18" charset="0"/>
                <a:cs typeface="Times New Roman" pitchFamily="18" charset="0"/>
              </a:rPr>
              <a:t>Olympic Games</a:t>
            </a:r>
          </a:p>
          <a:p>
            <a:pPr lvl="0" algn="just"/>
            <a:r>
              <a:rPr lang="en-US" sz="2000" dirty="0" smtClean="0">
                <a:latin typeface="Times New Roman" pitchFamily="18" charset="0"/>
                <a:cs typeface="Times New Roman" pitchFamily="18" charset="0"/>
              </a:rPr>
              <a:t>Junior Olympic Games</a:t>
            </a:r>
          </a:p>
          <a:p>
            <a:pPr lvl="0" algn="just"/>
            <a:r>
              <a:rPr lang="en-US" sz="2000" dirty="0" smtClean="0">
                <a:latin typeface="Times New Roman" pitchFamily="18" charset="0"/>
                <a:cs typeface="Times New Roman" pitchFamily="18" charset="0"/>
              </a:rPr>
              <a:t>World Wushu Championship</a:t>
            </a:r>
          </a:p>
          <a:p>
            <a:pPr lvl="0" algn="just"/>
            <a:r>
              <a:rPr lang="en-US" sz="2000" dirty="0" smtClean="0">
                <a:latin typeface="Times New Roman" pitchFamily="18" charset="0"/>
                <a:cs typeface="Times New Roman" pitchFamily="18" charset="0"/>
              </a:rPr>
              <a:t>World Junior Wushu Championship</a:t>
            </a:r>
          </a:p>
          <a:p>
            <a:pPr lvl="0" algn="just"/>
            <a:r>
              <a:rPr lang="en-US" sz="2000" dirty="0" smtClean="0">
                <a:latin typeface="Times New Roman" pitchFamily="18" charset="0"/>
                <a:cs typeface="Times New Roman" pitchFamily="18" charset="0"/>
              </a:rPr>
              <a:t>World Games</a:t>
            </a:r>
          </a:p>
          <a:p>
            <a:pPr lvl="0" algn="just"/>
            <a:r>
              <a:rPr lang="en-US" sz="2000" dirty="0" smtClean="0">
                <a:latin typeface="Times New Roman" pitchFamily="18" charset="0"/>
                <a:cs typeface="Times New Roman" pitchFamily="18" charset="0"/>
              </a:rPr>
              <a:t>World Combat Games</a:t>
            </a:r>
          </a:p>
          <a:p>
            <a:pPr lvl="0" algn="just"/>
            <a:r>
              <a:rPr lang="en-US" sz="2000" dirty="0" smtClean="0">
                <a:latin typeface="Times New Roman" pitchFamily="18" charset="0"/>
                <a:cs typeface="Times New Roman" pitchFamily="18" charset="0"/>
              </a:rPr>
              <a:t>Asian Games</a:t>
            </a:r>
          </a:p>
          <a:p>
            <a:pPr lvl="0" algn="just"/>
            <a:r>
              <a:rPr lang="en-US" sz="2000" dirty="0" smtClean="0">
                <a:latin typeface="Times New Roman" pitchFamily="18" charset="0"/>
                <a:cs typeface="Times New Roman" pitchFamily="18" charset="0"/>
              </a:rPr>
              <a:t>South Asian Games</a:t>
            </a:r>
          </a:p>
          <a:p>
            <a:pPr lvl="0" algn="just"/>
            <a:r>
              <a:rPr lang="en-US" sz="2000" dirty="0" smtClean="0">
                <a:latin typeface="Times New Roman" pitchFamily="18" charset="0"/>
                <a:cs typeface="Times New Roman" pitchFamily="18" charset="0"/>
              </a:rPr>
              <a:t>National Games of India</a:t>
            </a:r>
          </a:p>
          <a:p>
            <a:pPr algn="just"/>
            <a:r>
              <a:rPr lang="en-US" sz="2000" dirty="0" smtClean="0">
                <a:latin typeface="Times New Roman" pitchFamily="18" charset="0"/>
                <a:cs typeface="Times New Roman" pitchFamily="18" charset="0"/>
              </a:rPr>
              <a:t>State Championships</a:t>
            </a:r>
          </a:p>
          <a:p>
            <a:pPr algn="just"/>
            <a:r>
              <a:rPr lang="en-US" sz="2000" dirty="0" smtClean="0">
                <a:latin typeface="Times New Roman" pitchFamily="18" charset="0"/>
                <a:cs typeface="Times New Roman" pitchFamily="18" charset="0"/>
              </a:rPr>
              <a:t>District Championships</a:t>
            </a:r>
            <a:endParaRPr lang="en-US" sz="20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Government Job Opportunities in Wushu Sports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sz="2400" dirty="0" smtClean="0">
                <a:latin typeface="Times New Roman" pitchFamily="18" charset="0"/>
                <a:cs typeface="Times New Roman" pitchFamily="18" charset="0"/>
              </a:rPr>
              <a:t>Indian Army</a:t>
            </a:r>
          </a:p>
          <a:p>
            <a:r>
              <a:rPr lang="en-US" sz="2400" dirty="0" smtClean="0">
                <a:latin typeface="Times New Roman" pitchFamily="18" charset="0"/>
                <a:cs typeface="Times New Roman" pitchFamily="18" charset="0"/>
              </a:rPr>
              <a:t>CRPF</a:t>
            </a:r>
          </a:p>
          <a:p>
            <a:r>
              <a:rPr lang="en-US" sz="2400" dirty="0" smtClean="0">
                <a:latin typeface="Times New Roman" pitchFamily="18" charset="0"/>
                <a:cs typeface="Times New Roman" pitchFamily="18" charset="0"/>
              </a:rPr>
              <a:t>BSF</a:t>
            </a:r>
          </a:p>
          <a:p>
            <a:r>
              <a:rPr lang="en-US" sz="2400" dirty="0" smtClean="0">
                <a:latin typeface="Times New Roman" pitchFamily="18" charset="0"/>
                <a:cs typeface="Times New Roman" pitchFamily="18" charset="0"/>
              </a:rPr>
              <a:t>Air Force</a:t>
            </a:r>
          </a:p>
          <a:p>
            <a:r>
              <a:rPr lang="en-US" sz="2400" dirty="0" smtClean="0">
                <a:latin typeface="Times New Roman" pitchFamily="18" charset="0"/>
                <a:cs typeface="Times New Roman" pitchFamily="18" charset="0"/>
              </a:rPr>
              <a:t>ITBP</a:t>
            </a:r>
          </a:p>
          <a:p>
            <a:r>
              <a:rPr lang="en-US" sz="2400" dirty="0" smtClean="0">
                <a:latin typeface="Times New Roman" pitchFamily="18" charset="0"/>
                <a:cs typeface="Times New Roman" pitchFamily="18" charset="0"/>
              </a:rPr>
              <a:t>Assam Rifles</a:t>
            </a:r>
          </a:p>
          <a:p>
            <a:r>
              <a:rPr lang="en-US" sz="2400" dirty="0" smtClean="0">
                <a:latin typeface="Times New Roman" pitchFamily="18" charset="0"/>
                <a:cs typeface="Times New Roman" pitchFamily="18" charset="0"/>
              </a:rPr>
              <a:t>SSCB</a:t>
            </a:r>
          </a:p>
          <a:p>
            <a:r>
              <a:rPr lang="en-US" sz="2400" dirty="0" smtClean="0">
                <a:latin typeface="Times New Roman" pitchFamily="18" charset="0"/>
                <a:cs typeface="Times New Roman" pitchFamily="18" charset="0"/>
              </a:rPr>
              <a:t>SSB</a:t>
            </a:r>
          </a:p>
          <a:p>
            <a:r>
              <a:rPr lang="en-US" sz="2400" dirty="0" smtClean="0">
                <a:latin typeface="Times New Roman" pitchFamily="18" charset="0"/>
                <a:cs typeface="Times New Roman" pitchFamily="18" charset="0"/>
              </a:rPr>
              <a:t>All India Police</a:t>
            </a:r>
          </a:p>
          <a:p>
            <a:r>
              <a:rPr lang="en-US" sz="2400" dirty="0" smtClean="0">
                <a:latin typeface="Times New Roman" pitchFamily="18" charset="0"/>
                <a:cs typeface="Times New Roman" pitchFamily="18" charset="0"/>
              </a:rPr>
              <a:t>SAI Coach</a:t>
            </a:r>
          </a:p>
          <a:p>
            <a:r>
              <a:rPr lang="en-US" sz="2400" dirty="0" smtClean="0">
                <a:latin typeface="Times New Roman" pitchFamily="18" charset="0"/>
                <a:cs typeface="Times New Roman" pitchFamily="18" charset="0"/>
              </a:rPr>
              <a:t>Under 3% Sports Quota by Tamilnadu Government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5839</TotalTime>
  <Words>1097</Words>
  <Application>Microsoft Office PowerPoint</Application>
  <PresentationFormat>On-screen Show (4:3)</PresentationFormat>
  <Paragraphs>208</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WUSHU</vt:lpstr>
      <vt:lpstr>What is WUSHU</vt:lpstr>
      <vt:lpstr>History of WUSHU</vt:lpstr>
      <vt:lpstr>Type of Events in WUSHU</vt:lpstr>
      <vt:lpstr>Age Categories in WuSHU</vt:lpstr>
      <vt:lpstr>Weight Categories in SANSHOU</vt:lpstr>
      <vt:lpstr>Events in TAOLU</vt:lpstr>
      <vt:lpstr>Competitions in WUSHU</vt:lpstr>
      <vt:lpstr>Government Job Opportunities in Wushu Sports</vt:lpstr>
      <vt:lpstr>Indian Wushu Achievements in International Championships</vt:lpstr>
      <vt:lpstr>Indian Wushu Achievements in International Championships</vt:lpstr>
      <vt:lpstr>Indian Wushu Achievements in International Championships</vt:lpstr>
      <vt:lpstr>Indian Wushu Achievements in International Championships</vt:lpstr>
      <vt:lpstr>List of National Award Winners in WUSHU</vt:lpstr>
      <vt:lpstr>List of National Award Winners in WUSHU</vt:lpstr>
      <vt:lpstr>Tamil Nadu WUSHU Achievements in International Championships</vt:lpstr>
      <vt:lpstr>Tamil Nadu WUSHU Achievements in International Championships</vt:lpstr>
      <vt:lpstr>Tamil Nadu WUSHU Achievements in National Championships</vt:lpstr>
      <vt:lpstr>17th Junior National Wushu Championship was hosted by Tamilnadu Wushu Association at KSR College of Engineering, Coimbatore from 1st to 6th December – 2018. In this championship Tamil Nadu got 4 Gold , 4 Silver and 18 Bronze medals and won overall 3rd place.</vt:lpstr>
      <vt:lpstr>Tamil Nadu WUSHU Achievements in National Championships</vt:lpstr>
      <vt:lpstr>Tamil Nadu WUSHU Achievements in National Championships</vt:lpstr>
      <vt:lpstr>Tamil Nadu WUSHU Achievements in National Championships</vt:lpstr>
      <vt:lpstr>Tamil Nadu WUSHU Achievements in National Championships</vt:lpstr>
      <vt:lpstr>News Paper Cuttings</vt:lpstr>
      <vt:lpstr>National Wushu Judges Seminar – 2021 Venue  : KPR Institute of Engineering and Technology, Coimbatore Date     : 28th August to 2nd September 2021</vt:lpstr>
      <vt:lpstr>National Wushu Judges Seminar – 2021 Venue  : KPR Institute of Engineering and Technology, Coimbatore Date     : 28th August to 2nd September 2021</vt:lpstr>
      <vt:lpstr>Tamil Nadu WUSHU Achievements in National Championships</vt:lpstr>
      <vt:lpstr>21th Sub – Junior National Wushu Championship (Boys &amp; Girls) Venue  :  Noorul Islam University, Nagercoil, Kanyakumari. Date     : 25th to 31st March 2022.</vt:lpstr>
      <vt:lpstr>21th Sub – Junior National Wushu Championship (Boys &amp; Girls) Venue  :  Noorul Islam University, Nagercoil, Kanyakumari. Date     : 25th to 31st March 2022.</vt:lpstr>
      <vt:lpstr>Tamil Nadu WUSHU Achievements in National Championships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WUSHU</dc:title>
  <dc:creator>Admin</dc:creator>
  <cp:lastModifiedBy>Admin</cp:lastModifiedBy>
  <cp:revision>102</cp:revision>
  <dcterms:created xsi:type="dcterms:W3CDTF">2021-07-09T14:05:46Z</dcterms:created>
  <dcterms:modified xsi:type="dcterms:W3CDTF">2022-05-17T11:02:43Z</dcterms:modified>
</cp:coreProperties>
</file>